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77" r:id="rId7"/>
    <p:sldId id="266" r:id="rId8"/>
    <p:sldId id="278" r:id="rId9"/>
    <p:sldId id="279" r:id="rId10"/>
    <p:sldId id="265" r:id="rId11"/>
    <p:sldId id="267" r:id="rId12"/>
    <p:sldId id="27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rovits Miklós" initials="MM" lastIdx="2" clrIdx="0">
    <p:extLst>
      <p:ext uri="{19B8F6BF-5375-455C-9EA6-DF929625EA0E}">
        <p15:presenceInfo xmlns:p15="http://schemas.microsoft.com/office/powerpoint/2012/main" userId="bf33c38ab5c096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8D762-E053-45EB-919D-A0CB4ED7CA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0B34821-295F-41C9-B836-F17D0339BB7C}">
      <dgm:prSet phldrT="[Szöveg]" custT="1"/>
      <dgm:spPr/>
      <dgm:t>
        <a:bodyPr/>
        <a:lstStyle/>
        <a:p>
          <a:r>
            <a:rPr lang="hu-HU" sz="1400" b="1" dirty="0"/>
            <a:t>Magyar Királyi Megszálló Erő parancsnokság</a:t>
          </a:r>
        </a:p>
        <a:p>
          <a:r>
            <a:rPr lang="hu-HU" sz="1200" dirty="0"/>
            <a:t>(2. hadsereg-parancsnokság)</a:t>
          </a:r>
        </a:p>
        <a:p>
          <a:r>
            <a:rPr lang="hu-HU" sz="1200" dirty="0"/>
            <a:t>1943. május 1.-1944. április 4.</a:t>
          </a:r>
        </a:p>
      </dgm:t>
    </dgm:pt>
    <dgm:pt modelId="{F630FAC4-5987-41D6-B00C-9358F03FDF78}" type="parTrans" cxnId="{699D40B5-FA0A-4ADA-B3D2-C4B395361361}">
      <dgm:prSet/>
      <dgm:spPr/>
      <dgm:t>
        <a:bodyPr/>
        <a:lstStyle/>
        <a:p>
          <a:endParaRPr lang="hu-HU"/>
        </a:p>
      </dgm:t>
    </dgm:pt>
    <dgm:pt modelId="{2E96DA8D-79C9-4186-862A-800BD5DD63B5}" type="sibTrans" cxnId="{699D40B5-FA0A-4ADA-B3D2-C4B395361361}">
      <dgm:prSet/>
      <dgm:spPr/>
      <dgm:t>
        <a:bodyPr/>
        <a:lstStyle/>
        <a:p>
          <a:endParaRPr lang="hu-HU"/>
        </a:p>
      </dgm:t>
    </dgm:pt>
    <dgm:pt modelId="{6392767B-6D03-4393-82AB-66CAB1AB89C9}">
      <dgm:prSet phldrT="[Szöveg]" custT="1"/>
      <dgm:spPr/>
      <dgm:t>
        <a:bodyPr/>
        <a:lstStyle/>
        <a:p>
          <a:r>
            <a:rPr lang="hu-HU" sz="1400" dirty="0"/>
            <a:t>VIII. hadtest</a:t>
          </a:r>
        </a:p>
        <a:p>
          <a:r>
            <a:rPr lang="hu-HU" sz="1400" dirty="0"/>
            <a:t>"Magyar Megszálló Csoport"</a:t>
          </a:r>
        </a:p>
        <a:p>
          <a:endParaRPr lang="hu-HU" sz="1400" dirty="0"/>
        </a:p>
        <a:p>
          <a:endParaRPr lang="hu-HU" sz="1400" dirty="0"/>
        </a:p>
        <a:p>
          <a:r>
            <a:rPr lang="hu-HU" sz="1400" dirty="0"/>
            <a:t>Közép Hadseregcsoport</a:t>
          </a:r>
        </a:p>
      </dgm:t>
    </dgm:pt>
    <dgm:pt modelId="{B17C6D78-438F-49A1-8BA7-675101C63D87}" type="parTrans" cxnId="{05D713DD-E0D5-491F-92CD-48E22D319E27}">
      <dgm:prSet/>
      <dgm:spPr/>
      <dgm:t>
        <a:bodyPr/>
        <a:lstStyle/>
        <a:p>
          <a:endParaRPr lang="hu-HU"/>
        </a:p>
      </dgm:t>
    </dgm:pt>
    <dgm:pt modelId="{4449D952-1207-4D9D-B000-99957E812182}" type="sibTrans" cxnId="{05D713DD-E0D5-491F-92CD-48E22D319E27}">
      <dgm:prSet/>
      <dgm:spPr/>
      <dgm:t>
        <a:bodyPr/>
        <a:lstStyle/>
        <a:p>
          <a:endParaRPr lang="hu-HU"/>
        </a:p>
      </dgm:t>
    </dgm:pt>
    <dgm:pt modelId="{B0B08574-5358-4A7A-B4C8-A72DD9B1DCE0}" type="asst">
      <dgm:prSet phldrT="[Szöveg]" custT="1"/>
      <dgm:spPr/>
      <dgm:t>
        <a:bodyPr/>
        <a:lstStyle/>
        <a:p>
          <a:endParaRPr lang="hu-HU" sz="2000" dirty="0"/>
        </a:p>
        <a:p>
          <a:r>
            <a:rPr lang="hu-HU" sz="1400" dirty="0"/>
            <a:t>VII. hadtest</a:t>
          </a:r>
        </a:p>
        <a:p>
          <a:endParaRPr lang="hu-HU" sz="1400" dirty="0"/>
        </a:p>
        <a:p>
          <a:endParaRPr lang="hu-HU" sz="1400" dirty="0"/>
        </a:p>
        <a:p>
          <a:r>
            <a:rPr lang="hu-HU" sz="1400" dirty="0"/>
            <a:t>1. hadsereg (Galícia)</a:t>
          </a:r>
        </a:p>
        <a:p>
          <a:r>
            <a:rPr lang="hu-HU" sz="2800" dirty="0"/>
            <a:t> </a:t>
          </a:r>
        </a:p>
      </dgm:t>
    </dgm:pt>
    <dgm:pt modelId="{97E02949-F9C1-46E6-8938-E416504A1191}" type="sibTrans" cxnId="{A89543C6-6B65-4103-BEF2-3367A5F17C4D}">
      <dgm:prSet/>
      <dgm:spPr/>
      <dgm:t>
        <a:bodyPr/>
        <a:lstStyle/>
        <a:p>
          <a:endParaRPr lang="hu-HU"/>
        </a:p>
      </dgm:t>
    </dgm:pt>
    <dgm:pt modelId="{6F4DE9DE-142C-452C-B2DF-0E90ADC6AF43}" type="parTrans" cxnId="{A89543C6-6B65-4103-BEF2-3367A5F17C4D}">
      <dgm:prSet/>
      <dgm:spPr/>
      <dgm:t>
        <a:bodyPr/>
        <a:lstStyle/>
        <a:p>
          <a:endParaRPr lang="hu-HU"/>
        </a:p>
      </dgm:t>
    </dgm:pt>
    <dgm:pt modelId="{002CBD47-8ADA-44BD-B6BA-F0EACE667A8A}">
      <dgm:prSet/>
      <dgm:spPr/>
      <dgm:t>
        <a:bodyPr/>
        <a:lstStyle/>
        <a:p>
          <a:r>
            <a:rPr lang="hu-HU" b="1"/>
            <a:t>II. tartalék hadtest</a:t>
          </a:r>
        </a:p>
        <a:p>
          <a:r>
            <a:rPr lang="hu-HU"/>
            <a:t>Parancsnokok: Vattay Antal altábornagy, majd augusztus 19-től Lengyel Béla altábornagy </a:t>
          </a:r>
          <a:endParaRPr lang="hu-HU" b="1"/>
        </a:p>
        <a:p>
          <a:r>
            <a:rPr lang="hu-HU"/>
            <a:t>5. tartalékhadosztály, parancsnok: Szabó László vezérőrnagy</a:t>
          </a:r>
        </a:p>
        <a:p>
          <a:pPr>
            <a:buFont typeface="Times New Roman" panose="02020603050405020304" pitchFamily="18" charset="0"/>
            <a:buChar char="-"/>
          </a:pPr>
          <a:r>
            <a:rPr lang="hu-HU"/>
            <a:t>12. tartalékhadosztály, parancsnok: Németh Béla altábornagy</a:t>
          </a:r>
        </a:p>
        <a:p>
          <a:pPr>
            <a:buFont typeface="Times New Roman" panose="02020603050405020304" pitchFamily="18" charset="0"/>
            <a:buChar char="-"/>
          </a:pPr>
          <a:r>
            <a:rPr lang="hu-HU"/>
            <a:t>23. tartalékhadosztály, parancsnok: Deseő Gusztáv vezérőrnagy</a:t>
          </a:r>
        </a:p>
      </dgm:t>
    </dgm:pt>
    <dgm:pt modelId="{218D89B3-62C2-44D0-9F19-15A8130DE919}" type="parTrans" cxnId="{26659939-0A06-4301-AED6-BE6B70AC1911}">
      <dgm:prSet/>
      <dgm:spPr/>
      <dgm:t>
        <a:bodyPr/>
        <a:lstStyle/>
        <a:p>
          <a:endParaRPr lang="hu-HU"/>
        </a:p>
      </dgm:t>
    </dgm:pt>
    <dgm:pt modelId="{14B1CB68-9043-4A76-A5A5-066CA560CA40}" type="sibTrans" cxnId="{26659939-0A06-4301-AED6-BE6B70AC1911}">
      <dgm:prSet/>
      <dgm:spPr/>
      <dgm:t>
        <a:bodyPr/>
        <a:lstStyle/>
        <a:p>
          <a:endParaRPr lang="hu-HU"/>
        </a:p>
      </dgm:t>
    </dgm:pt>
    <dgm:pt modelId="{C9E21C5C-B8EF-4FB6-9F76-77DD5E47569A}">
      <dgm:prSet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hu-HU"/>
            <a:t>1. lovashadosztály, parancsnok: Ibrányi Mihály tábornok</a:t>
          </a:r>
        </a:p>
      </dgm:t>
    </dgm:pt>
    <dgm:pt modelId="{8D571769-EDB4-4645-AEC2-7B456AFFE89D}" type="parTrans" cxnId="{A1A7C54E-D11F-43B7-B696-6E1729E681F2}">
      <dgm:prSet/>
      <dgm:spPr/>
      <dgm:t>
        <a:bodyPr/>
        <a:lstStyle/>
        <a:p>
          <a:endParaRPr lang="hu-HU"/>
        </a:p>
      </dgm:t>
    </dgm:pt>
    <dgm:pt modelId="{D174C5DE-0898-4A19-9165-ADFD2957E8E0}" type="sibTrans" cxnId="{A1A7C54E-D11F-43B7-B696-6E1729E681F2}">
      <dgm:prSet/>
      <dgm:spPr/>
      <dgm:t>
        <a:bodyPr/>
        <a:lstStyle/>
        <a:p>
          <a:endParaRPr lang="hu-HU"/>
        </a:p>
      </dgm:t>
    </dgm:pt>
    <dgm:pt modelId="{D59B66D2-D448-49EA-A0D4-F4F75310E992}" type="pres">
      <dgm:prSet presAssocID="{E858D762-E053-45EB-919D-A0CB4ED7CA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802B96C3-C9C9-41D0-9C9B-E3D41E64B59D}" type="pres">
      <dgm:prSet presAssocID="{D0B34821-295F-41C9-B836-F17D0339BB7C}" presName="hierRoot1" presStyleCnt="0"/>
      <dgm:spPr/>
    </dgm:pt>
    <dgm:pt modelId="{3D46BAF7-DAC8-43E2-8594-8DDED866FB7B}" type="pres">
      <dgm:prSet presAssocID="{D0B34821-295F-41C9-B836-F17D0339BB7C}" presName="composite" presStyleCnt="0"/>
      <dgm:spPr/>
    </dgm:pt>
    <dgm:pt modelId="{04ADDDAF-C528-4397-8387-0EE9DE810539}" type="pres">
      <dgm:prSet presAssocID="{D0B34821-295F-41C9-B836-F17D0339BB7C}" presName="background" presStyleLbl="node0" presStyleIdx="0" presStyleCnt="1"/>
      <dgm:spPr/>
    </dgm:pt>
    <dgm:pt modelId="{ECE0BA04-ECD5-4DF5-BE23-285C3B57FE53}" type="pres">
      <dgm:prSet presAssocID="{D0B34821-295F-41C9-B836-F17D0339BB7C}" presName="text" presStyleLbl="fgAcc0" presStyleIdx="0" presStyleCnt="1" custScaleX="10817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155B77D-79F5-45FC-9D1A-9B4CEC97FE2F}" type="pres">
      <dgm:prSet presAssocID="{D0B34821-295F-41C9-B836-F17D0339BB7C}" presName="hierChild2" presStyleCnt="0"/>
      <dgm:spPr/>
    </dgm:pt>
    <dgm:pt modelId="{7AA85730-839B-45E3-9374-A097D63B788E}" type="pres">
      <dgm:prSet presAssocID="{6F4DE9DE-142C-452C-B2DF-0E90ADC6AF43}" presName="Name10" presStyleLbl="parChTrans1D2" presStyleIdx="0" presStyleCnt="2"/>
      <dgm:spPr/>
      <dgm:t>
        <a:bodyPr/>
        <a:lstStyle/>
        <a:p>
          <a:endParaRPr lang="hu-HU"/>
        </a:p>
      </dgm:t>
    </dgm:pt>
    <dgm:pt modelId="{E81DDC72-C568-4E49-94F0-673CEF651BBC}" type="pres">
      <dgm:prSet presAssocID="{B0B08574-5358-4A7A-B4C8-A72DD9B1DCE0}" presName="hierRoot2" presStyleCnt="0"/>
      <dgm:spPr/>
    </dgm:pt>
    <dgm:pt modelId="{F22DD676-7DEC-4D05-8345-DD77733CD611}" type="pres">
      <dgm:prSet presAssocID="{B0B08574-5358-4A7A-B4C8-A72DD9B1DCE0}" presName="composite2" presStyleCnt="0"/>
      <dgm:spPr/>
    </dgm:pt>
    <dgm:pt modelId="{6F12BCF3-DEE3-4AD5-80EE-79558808194F}" type="pres">
      <dgm:prSet presAssocID="{B0B08574-5358-4A7A-B4C8-A72DD9B1DCE0}" presName="background2" presStyleLbl="asst1" presStyleIdx="0" presStyleCnt="1"/>
      <dgm:spPr/>
    </dgm:pt>
    <dgm:pt modelId="{8EF8BF86-93B1-497F-B51D-93818F79BFE1}" type="pres">
      <dgm:prSet presAssocID="{B0B08574-5358-4A7A-B4C8-A72DD9B1DCE0}" presName="text2" presStyleLbl="fgAcc2" presStyleIdx="0" presStyleCnt="2" custScaleX="133688" custScaleY="10621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DDEB567-F567-46E5-BB1D-9D7B7E9D116A}" type="pres">
      <dgm:prSet presAssocID="{B0B08574-5358-4A7A-B4C8-A72DD9B1DCE0}" presName="hierChild3" presStyleCnt="0"/>
      <dgm:spPr/>
    </dgm:pt>
    <dgm:pt modelId="{0C2696A8-DA1B-4801-BD79-F80193505446}" type="pres">
      <dgm:prSet presAssocID="{B17C6D78-438F-49A1-8BA7-675101C63D87}" presName="Name10" presStyleLbl="parChTrans1D2" presStyleIdx="1" presStyleCnt="2"/>
      <dgm:spPr/>
      <dgm:t>
        <a:bodyPr/>
        <a:lstStyle/>
        <a:p>
          <a:endParaRPr lang="hu-HU"/>
        </a:p>
      </dgm:t>
    </dgm:pt>
    <dgm:pt modelId="{A87C0ACF-6C18-47FF-861F-09254E752E8E}" type="pres">
      <dgm:prSet presAssocID="{6392767B-6D03-4393-82AB-66CAB1AB89C9}" presName="hierRoot2" presStyleCnt="0"/>
      <dgm:spPr/>
    </dgm:pt>
    <dgm:pt modelId="{2136CFE4-2DF6-4483-93C3-DE9163F13501}" type="pres">
      <dgm:prSet presAssocID="{6392767B-6D03-4393-82AB-66CAB1AB89C9}" presName="composite2" presStyleCnt="0"/>
      <dgm:spPr/>
    </dgm:pt>
    <dgm:pt modelId="{AAC1D2E1-8710-4215-8FCD-4242B9C4EBF3}" type="pres">
      <dgm:prSet presAssocID="{6392767B-6D03-4393-82AB-66CAB1AB89C9}" presName="background2" presStyleLbl="node2" presStyleIdx="0" presStyleCnt="1"/>
      <dgm:spPr/>
    </dgm:pt>
    <dgm:pt modelId="{4C05BE99-FA68-4B61-8DD1-D39929662166}" type="pres">
      <dgm:prSet presAssocID="{6392767B-6D03-4393-82AB-66CAB1AB89C9}" presName="text2" presStyleLbl="fgAcc2" presStyleIdx="1" presStyleCnt="2" custScaleX="138256" custScaleY="11084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0CDF998-B383-4223-896A-445DEADB90DD}" type="pres">
      <dgm:prSet presAssocID="{6392767B-6D03-4393-82AB-66CAB1AB89C9}" presName="hierChild3" presStyleCnt="0"/>
      <dgm:spPr/>
    </dgm:pt>
    <dgm:pt modelId="{079F30A8-D335-458E-A35C-89081002C53F}" type="pres">
      <dgm:prSet presAssocID="{218D89B3-62C2-44D0-9F19-15A8130DE919}" presName="Name17" presStyleLbl="parChTrans1D3" presStyleIdx="0" presStyleCnt="1"/>
      <dgm:spPr/>
      <dgm:t>
        <a:bodyPr/>
        <a:lstStyle/>
        <a:p>
          <a:endParaRPr lang="hu-HU"/>
        </a:p>
      </dgm:t>
    </dgm:pt>
    <dgm:pt modelId="{381230FD-9890-4565-A402-599C8F232F15}" type="pres">
      <dgm:prSet presAssocID="{002CBD47-8ADA-44BD-B6BA-F0EACE667A8A}" presName="hierRoot3" presStyleCnt="0"/>
      <dgm:spPr/>
    </dgm:pt>
    <dgm:pt modelId="{4B9898D6-CA87-4DA5-A9F8-ADEC278B119C}" type="pres">
      <dgm:prSet presAssocID="{002CBD47-8ADA-44BD-B6BA-F0EACE667A8A}" presName="composite3" presStyleCnt="0"/>
      <dgm:spPr/>
    </dgm:pt>
    <dgm:pt modelId="{C7088786-54D4-49CB-8AA7-BF824F1392E1}" type="pres">
      <dgm:prSet presAssocID="{002CBD47-8ADA-44BD-B6BA-F0EACE667A8A}" presName="background3" presStyleLbl="node3" presStyleIdx="0" presStyleCnt="1"/>
      <dgm:spPr/>
    </dgm:pt>
    <dgm:pt modelId="{B4454D50-91C7-4F95-B193-F61C0C8D8653}" type="pres">
      <dgm:prSet presAssocID="{002CBD47-8ADA-44BD-B6BA-F0EACE667A8A}" presName="text3" presStyleLbl="fgAcc3" presStyleIdx="0" presStyleCnt="1" custScaleX="155781" custScaleY="19179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0EEA40E-436F-4DBC-9F3F-BA1146A06B5C}" type="pres">
      <dgm:prSet presAssocID="{002CBD47-8ADA-44BD-B6BA-F0EACE667A8A}" presName="hierChild4" presStyleCnt="0"/>
      <dgm:spPr/>
    </dgm:pt>
    <dgm:pt modelId="{6377F5D3-15F6-4A05-A8D4-D34D0C93D35D}" type="pres">
      <dgm:prSet presAssocID="{8D571769-EDB4-4645-AEC2-7B456AFFE89D}" presName="Name23" presStyleLbl="parChTrans1D4" presStyleIdx="0" presStyleCnt="1"/>
      <dgm:spPr/>
      <dgm:t>
        <a:bodyPr/>
        <a:lstStyle/>
        <a:p>
          <a:endParaRPr lang="hu-HU"/>
        </a:p>
      </dgm:t>
    </dgm:pt>
    <dgm:pt modelId="{491939BC-1D03-4F64-864C-4935328226B7}" type="pres">
      <dgm:prSet presAssocID="{C9E21C5C-B8EF-4FB6-9F76-77DD5E47569A}" presName="hierRoot4" presStyleCnt="0"/>
      <dgm:spPr/>
    </dgm:pt>
    <dgm:pt modelId="{79EEE278-5EF6-4495-8E26-196B4CAE495D}" type="pres">
      <dgm:prSet presAssocID="{C9E21C5C-B8EF-4FB6-9F76-77DD5E47569A}" presName="composite4" presStyleCnt="0"/>
      <dgm:spPr/>
    </dgm:pt>
    <dgm:pt modelId="{2EE3B3E2-4787-43E4-ADAA-BF3BE363FD22}" type="pres">
      <dgm:prSet presAssocID="{C9E21C5C-B8EF-4FB6-9F76-77DD5E47569A}" presName="background4" presStyleLbl="node4" presStyleIdx="0" presStyleCnt="1"/>
      <dgm:spPr/>
    </dgm:pt>
    <dgm:pt modelId="{F0DFA69D-FD7F-4B08-BEE5-AF1C628BE152}" type="pres">
      <dgm:prSet presAssocID="{C9E21C5C-B8EF-4FB6-9F76-77DD5E47569A}" presName="text4" presStyleLbl="fgAcc4" presStyleIdx="0" presStyleCnt="1" custLinFactX="-68855" custLinFactY="-9764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FD0F36D-3555-4690-BB5F-45A25EAD4B67}" type="pres">
      <dgm:prSet presAssocID="{C9E21C5C-B8EF-4FB6-9F76-77DD5E47569A}" presName="hierChild5" presStyleCnt="0"/>
      <dgm:spPr/>
    </dgm:pt>
  </dgm:ptLst>
  <dgm:cxnLst>
    <dgm:cxn modelId="{32181D98-712E-4CF9-AC5F-9EE54CB83C8B}" type="presOf" srcId="{B17C6D78-438F-49A1-8BA7-675101C63D87}" destId="{0C2696A8-DA1B-4801-BD79-F80193505446}" srcOrd="0" destOrd="0" presId="urn:microsoft.com/office/officeart/2005/8/layout/hierarchy1"/>
    <dgm:cxn modelId="{BD60FF33-3B78-4BF8-B09B-907645A616FC}" type="presOf" srcId="{B0B08574-5358-4A7A-B4C8-A72DD9B1DCE0}" destId="{8EF8BF86-93B1-497F-B51D-93818F79BFE1}" srcOrd="0" destOrd="0" presId="urn:microsoft.com/office/officeart/2005/8/layout/hierarchy1"/>
    <dgm:cxn modelId="{BB7C3CA1-5168-470E-A1E7-9B5EA8C24867}" type="presOf" srcId="{C9E21C5C-B8EF-4FB6-9F76-77DD5E47569A}" destId="{F0DFA69D-FD7F-4B08-BEE5-AF1C628BE152}" srcOrd="0" destOrd="0" presId="urn:microsoft.com/office/officeart/2005/8/layout/hierarchy1"/>
    <dgm:cxn modelId="{85062ECC-E382-44F3-BD24-6B368CA7BA91}" type="presOf" srcId="{218D89B3-62C2-44D0-9F19-15A8130DE919}" destId="{079F30A8-D335-458E-A35C-89081002C53F}" srcOrd="0" destOrd="0" presId="urn:microsoft.com/office/officeart/2005/8/layout/hierarchy1"/>
    <dgm:cxn modelId="{9A1D422F-1E36-4715-BECA-41A55956786B}" type="presOf" srcId="{D0B34821-295F-41C9-B836-F17D0339BB7C}" destId="{ECE0BA04-ECD5-4DF5-BE23-285C3B57FE53}" srcOrd="0" destOrd="0" presId="urn:microsoft.com/office/officeart/2005/8/layout/hierarchy1"/>
    <dgm:cxn modelId="{699D40B5-FA0A-4ADA-B3D2-C4B395361361}" srcId="{E858D762-E053-45EB-919D-A0CB4ED7CA85}" destId="{D0B34821-295F-41C9-B836-F17D0339BB7C}" srcOrd="0" destOrd="0" parTransId="{F630FAC4-5987-41D6-B00C-9358F03FDF78}" sibTransId="{2E96DA8D-79C9-4186-862A-800BD5DD63B5}"/>
    <dgm:cxn modelId="{F5AF7FA2-8736-4FEE-83A9-25B64A7AE0F7}" type="presOf" srcId="{002CBD47-8ADA-44BD-B6BA-F0EACE667A8A}" destId="{B4454D50-91C7-4F95-B193-F61C0C8D8653}" srcOrd="0" destOrd="0" presId="urn:microsoft.com/office/officeart/2005/8/layout/hierarchy1"/>
    <dgm:cxn modelId="{297A6119-E7DD-4296-AC26-E04AED7EB0C9}" type="presOf" srcId="{E858D762-E053-45EB-919D-A0CB4ED7CA85}" destId="{D59B66D2-D448-49EA-A0D4-F4F75310E992}" srcOrd="0" destOrd="0" presId="urn:microsoft.com/office/officeart/2005/8/layout/hierarchy1"/>
    <dgm:cxn modelId="{26659939-0A06-4301-AED6-BE6B70AC1911}" srcId="{6392767B-6D03-4393-82AB-66CAB1AB89C9}" destId="{002CBD47-8ADA-44BD-B6BA-F0EACE667A8A}" srcOrd="0" destOrd="0" parTransId="{218D89B3-62C2-44D0-9F19-15A8130DE919}" sibTransId="{14B1CB68-9043-4A76-A5A5-066CA560CA40}"/>
    <dgm:cxn modelId="{05D713DD-E0D5-491F-92CD-48E22D319E27}" srcId="{D0B34821-295F-41C9-B836-F17D0339BB7C}" destId="{6392767B-6D03-4393-82AB-66CAB1AB89C9}" srcOrd="1" destOrd="0" parTransId="{B17C6D78-438F-49A1-8BA7-675101C63D87}" sibTransId="{4449D952-1207-4D9D-B000-99957E812182}"/>
    <dgm:cxn modelId="{B49CA209-A623-4235-937B-605AB72119A6}" type="presOf" srcId="{6392767B-6D03-4393-82AB-66CAB1AB89C9}" destId="{4C05BE99-FA68-4B61-8DD1-D39929662166}" srcOrd="0" destOrd="0" presId="urn:microsoft.com/office/officeart/2005/8/layout/hierarchy1"/>
    <dgm:cxn modelId="{A89543C6-6B65-4103-BEF2-3367A5F17C4D}" srcId="{D0B34821-295F-41C9-B836-F17D0339BB7C}" destId="{B0B08574-5358-4A7A-B4C8-A72DD9B1DCE0}" srcOrd="0" destOrd="0" parTransId="{6F4DE9DE-142C-452C-B2DF-0E90ADC6AF43}" sibTransId="{97E02949-F9C1-46E6-8938-E416504A1191}"/>
    <dgm:cxn modelId="{050BD137-F2CC-406D-B64D-1E0A253C77C5}" type="presOf" srcId="{8D571769-EDB4-4645-AEC2-7B456AFFE89D}" destId="{6377F5D3-15F6-4A05-A8D4-D34D0C93D35D}" srcOrd="0" destOrd="0" presId="urn:microsoft.com/office/officeart/2005/8/layout/hierarchy1"/>
    <dgm:cxn modelId="{58F1E59C-518A-4EC7-8488-44080EB5B4E0}" type="presOf" srcId="{6F4DE9DE-142C-452C-B2DF-0E90ADC6AF43}" destId="{7AA85730-839B-45E3-9374-A097D63B788E}" srcOrd="0" destOrd="0" presId="urn:microsoft.com/office/officeart/2005/8/layout/hierarchy1"/>
    <dgm:cxn modelId="{A1A7C54E-D11F-43B7-B696-6E1729E681F2}" srcId="{002CBD47-8ADA-44BD-B6BA-F0EACE667A8A}" destId="{C9E21C5C-B8EF-4FB6-9F76-77DD5E47569A}" srcOrd="0" destOrd="0" parTransId="{8D571769-EDB4-4645-AEC2-7B456AFFE89D}" sibTransId="{D174C5DE-0898-4A19-9165-ADFD2957E8E0}"/>
    <dgm:cxn modelId="{F8B030DD-60D5-4E0E-81E6-F3DD42DC77F1}" type="presParOf" srcId="{D59B66D2-D448-49EA-A0D4-F4F75310E992}" destId="{802B96C3-C9C9-41D0-9C9B-E3D41E64B59D}" srcOrd="0" destOrd="0" presId="urn:microsoft.com/office/officeart/2005/8/layout/hierarchy1"/>
    <dgm:cxn modelId="{F7F7599E-8532-40E0-9EFD-B604E4318E1F}" type="presParOf" srcId="{802B96C3-C9C9-41D0-9C9B-E3D41E64B59D}" destId="{3D46BAF7-DAC8-43E2-8594-8DDED866FB7B}" srcOrd="0" destOrd="0" presId="urn:microsoft.com/office/officeart/2005/8/layout/hierarchy1"/>
    <dgm:cxn modelId="{19BD117B-0BB2-4506-8174-DC417FC69CB6}" type="presParOf" srcId="{3D46BAF7-DAC8-43E2-8594-8DDED866FB7B}" destId="{04ADDDAF-C528-4397-8387-0EE9DE810539}" srcOrd="0" destOrd="0" presId="urn:microsoft.com/office/officeart/2005/8/layout/hierarchy1"/>
    <dgm:cxn modelId="{4872F81E-1E54-423A-85BE-DD6FD39257FF}" type="presParOf" srcId="{3D46BAF7-DAC8-43E2-8594-8DDED866FB7B}" destId="{ECE0BA04-ECD5-4DF5-BE23-285C3B57FE53}" srcOrd="1" destOrd="0" presId="urn:microsoft.com/office/officeart/2005/8/layout/hierarchy1"/>
    <dgm:cxn modelId="{F917206D-28F2-409A-9B74-5E510D6E0868}" type="presParOf" srcId="{802B96C3-C9C9-41D0-9C9B-E3D41E64B59D}" destId="{9155B77D-79F5-45FC-9D1A-9B4CEC97FE2F}" srcOrd="1" destOrd="0" presId="urn:microsoft.com/office/officeart/2005/8/layout/hierarchy1"/>
    <dgm:cxn modelId="{A425EB62-8BD3-475E-A67A-307E55307951}" type="presParOf" srcId="{9155B77D-79F5-45FC-9D1A-9B4CEC97FE2F}" destId="{7AA85730-839B-45E3-9374-A097D63B788E}" srcOrd="0" destOrd="0" presId="urn:microsoft.com/office/officeart/2005/8/layout/hierarchy1"/>
    <dgm:cxn modelId="{2D967671-690F-4BA2-970A-4FDBD72AF01B}" type="presParOf" srcId="{9155B77D-79F5-45FC-9D1A-9B4CEC97FE2F}" destId="{E81DDC72-C568-4E49-94F0-673CEF651BBC}" srcOrd="1" destOrd="0" presId="urn:microsoft.com/office/officeart/2005/8/layout/hierarchy1"/>
    <dgm:cxn modelId="{463D3AB4-86C1-42A6-83F7-07DE12D07D5E}" type="presParOf" srcId="{E81DDC72-C568-4E49-94F0-673CEF651BBC}" destId="{F22DD676-7DEC-4D05-8345-DD77733CD611}" srcOrd="0" destOrd="0" presId="urn:microsoft.com/office/officeart/2005/8/layout/hierarchy1"/>
    <dgm:cxn modelId="{BEEE41A2-4489-407B-AB3F-C2B56385516C}" type="presParOf" srcId="{F22DD676-7DEC-4D05-8345-DD77733CD611}" destId="{6F12BCF3-DEE3-4AD5-80EE-79558808194F}" srcOrd="0" destOrd="0" presId="urn:microsoft.com/office/officeart/2005/8/layout/hierarchy1"/>
    <dgm:cxn modelId="{F71B4E4E-2A79-4B52-85D4-6BC72ACEBDF1}" type="presParOf" srcId="{F22DD676-7DEC-4D05-8345-DD77733CD611}" destId="{8EF8BF86-93B1-497F-B51D-93818F79BFE1}" srcOrd="1" destOrd="0" presId="urn:microsoft.com/office/officeart/2005/8/layout/hierarchy1"/>
    <dgm:cxn modelId="{96E21E97-455B-4ACA-9D3C-768B87D153EB}" type="presParOf" srcId="{E81DDC72-C568-4E49-94F0-673CEF651BBC}" destId="{DDDEB567-F567-46E5-BB1D-9D7B7E9D116A}" srcOrd="1" destOrd="0" presId="urn:microsoft.com/office/officeart/2005/8/layout/hierarchy1"/>
    <dgm:cxn modelId="{1AEDEF89-5C78-49D3-B749-7D4CC2EF154E}" type="presParOf" srcId="{9155B77D-79F5-45FC-9D1A-9B4CEC97FE2F}" destId="{0C2696A8-DA1B-4801-BD79-F80193505446}" srcOrd="2" destOrd="0" presId="urn:microsoft.com/office/officeart/2005/8/layout/hierarchy1"/>
    <dgm:cxn modelId="{221DEABE-F2A4-4A0B-8D39-DF50FDBC2EDA}" type="presParOf" srcId="{9155B77D-79F5-45FC-9D1A-9B4CEC97FE2F}" destId="{A87C0ACF-6C18-47FF-861F-09254E752E8E}" srcOrd="3" destOrd="0" presId="urn:microsoft.com/office/officeart/2005/8/layout/hierarchy1"/>
    <dgm:cxn modelId="{2A19A979-585F-4B2C-8BC2-490AD2A4A522}" type="presParOf" srcId="{A87C0ACF-6C18-47FF-861F-09254E752E8E}" destId="{2136CFE4-2DF6-4483-93C3-DE9163F13501}" srcOrd="0" destOrd="0" presId="urn:microsoft.com/office/officeart/2005/8/layout/hierarchy1"/>
    <dgm:cxn modelId="{94F797F4-2F3D-4C0F-9E97-DE0CD290E614}" type="presParOf" srcId="{2136CFE4-2DF6-4483-93C3-DE9163F13501}" destId="{AAC1D2E1-8710-4215-8FCD-4242B9C4EBF3}" srcOrd="0" destOrd="0" presId="urn:microsoft.com/office/officeart/2005/8/layout/hierarchy1"/>
    <dgm:cxn modelId="{0AFEE5D5-D5C2-46F2-B3C6-97623A37E884}" type="presParOf" srcId="{2136CFE4-2DF6-4483-93C3-DE9163F13501}" destId="{4C05BE99-FA68-4B61-8DD1-D39929662166}" srcOrd="1" destOrd="0" presId="urn:microsoft.com/office/officeart/2005/8/layout/hierarchy1"/>
    <dgm:cxn modelId="{86C7F25B-5E15-4FF8-A786-AB762F6DE10B}" type="presParOf" srcId="{A87C0ACF-6C18-47FF-861F-09254E752E8E}" destId="{E0CDF998-B383-4223-896A-445DEADB90DD}" srcOrd="1" destOrd="0" presId="urn:microsoft.com/office/officeart/2005/8/layout/hierarchy1"/>
    <dgm:cxn modelId="{4F20B3C1-F72F-4514-B0B1-B97EF4CBBE5B}" type="presParOf" srcId="{E0CDF998-B383-4223-896A-445DEADB90DD}" destId="{079F30A8-D335-458E-A35C-89081002C53F}" srcOrd="0" destOrd="0" presId="urn:microsoft.com/office/officeart/2005/8/layout/hierarchy1"/>
    <dgm:cxn modelId="{90DF9DC9-720A-4894-BCE0-4AE07F3B5E3B}" type="presParOf" srcId="{E0CDF998-B383-4223-896A-445DEADB90DD}" destId="{381230FD-9890-4565-A402-599C8F232F15}" srcOrd="1" destOrd="0" presId="urn:microsoft.com/office/officeart/2005/8/layout/hierarchy1"/>
    <dgm:cxn modelId="{54A6B042-639E-4AAF-9094-DECF14FD2BC0}" type="presParOf" srcId="{381230FD-9890-4565-A402-599C8F232F15}" destId="{4B9898D6-CA87-4DA5-A9F8-ADEC278B119C}" srcOrd="0" destOrd="0" presId="urn:microsoft.com/office/officeart/2005/8/layout/hierarchy1"/>
    <dgm:cxn modelId="{29FA92D6-F645-4311-8A87-7A3C8A11B367}" type="presParOf" srcId="{4B9898D6-CA87-4DA5-A9F8-ADEC278B119C}" destId="{C7088786-54D4-49CB-8AA7-BF824F1392E1}" srcOrd="0" destOrd="0" presId="urn:microsoft.com/office/officeart/2005/8/layout/hierarchy1"/>
    <dgm:cxn modelId="{882A63DD-1C37-4DCA-81CB-B0E30985AADC}" type="presParOf" srcId="{4B9898D6-CA87-4DA5-A9F8-ADEC278B119C}" destId="{B4454D50-91C7-4F95-B193-F61C0C8D8653}" srcOrd="1" destOrd="0" presId="urn:microsoft.com/office/officeart/2005/8/layout/hierarchy1"/>
    <dgm:cxn modelId="{B36AFA04-29B1-4711-87C8-4A011301142D}" type="presParOf" srcId="{381230FD-9890-4565-A402-599C8F232F15}" destId="{20EEA40E-436F-4DBC-9F3F-BA1146A06B5C}" srcOrd="1" destOrd="0" presId="urn:microsoft.com/office/officeart/2005/8/layout/hierarchy1"/>
    <dgm:cxn modelId="{D145BCF3-EDBB-409F-8388-A60211F973D2}" type="presParOf" srcId="{20EEA40E-436F-4DBC-9F3F-BA1146A06B5C}" destId="{6377F5D3-15F6-4A05-A8D4-D34D0C93D35D}" srcOrd="0" destOrd="0" presId="urn:microsoft.com/office/officeart/2005/8/layout/hierarchy1"/>
    <dgm:cxn modelId="{D1F14956-A1DF-49B7-8CC3-C85A9C74AEF7}" type="presParOf" srcId="{20EEA40E-436F-4DBC-9F3F-BA1146A06B5C}" destId="{491939BC-1D03-4F64-864C-4935328226B7}" srcOrd="1" destOrd="0" presId="urn:microsoft.com/office/officeart/2005/8/layout/hierarchy1"/>
    <dgm:cxn modelId="{5B7CC356-1014-425D-882D-F8714328928D}" type="presParOf" srcId="{491939BC-1D03-4F64-864C-4935328226B7}" destId="{79EEE278-5EF6-4495-8E26-196B4CAE495D}" srcOrd="0" destOrd="0" presId="urn:microsoft.com/office/officeart/2005/8/layout/hierarchy1"/>
    <dgm:cxn modelId="{BE69CE59-E767-4EDE-8391-D69A38464A16}" type="presParOf" srcId="{79EEE278-5EF6-4495-8E26-196B4CAE495D}" destId="{2EE3B3E2-4787-43E4-ADAA-BF3BE363FD22}" srcOrd="0" destOrd="0" presId="urn:microsoft.com/office/officeart/2005/8/layout/hierarchy1"/>
    <dgm:cxn modelId="{8F41AFD8-6F9D-445C-8AE6-5EFDFA682485}" type="presParOf" srcId="{79EEE278-5EF6-4495-8E26-196B4CAE495D}" destId="{F0DFA69D-FD7F-4B08-BEE5-AF1C628BE152}" srcOrd="1" destOrd="0" presId="urn:microsoft.com/office/officeart/2005/8/layout/hierarchy1"/>
    <dgm:cxn modelId="{79B25EAA-FA71-4C2E-AD74-0E253F2CAEE1}" type="presParOf" srcId="{491939BC-1D03-4F64-864C-4935328226B7}" destId="{BFD0F36D-3555-4690-BB5F-45A25EAD4B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7F5D3-15F6-4A05-A8D4-D34D0C93D35D}">
      <dsp:nvSpPr>
        <dsp:cNvPr id="0" name=""/>
        <dsp:cNvSpPr/>
      </dsp:nvSpPr>
      <dsp:spPr>
        <a:xfrm>
          <a:off x="1092243" y="4295550"/>
          <a:ext cx="3274990" cy="1870154"/>
        </a:xfrm>
        <a:custGeom>
          <a:avLst/>
          <a:gdLst/>
          <a:ahLst/>
          <a:cxnLst/>
          <a:rect l="0" t="0" r="0" b="0"/>
          <a:pathLst>
            <a:path>
              <a:moveTo>
                <a:pt x="3274990" y="1870154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F30A8-D335-458E-A35C-89081002C53F}">
      <dsp:nvSpPr>
        <dsp:cNvPr id="0" name=""/>
        <dsp:cNvSpPr/>
      </dsp:nvSpPr>
      <dsp:spPr>
        <a:xfrm>
          <a:off x="4321514" y="3239513"/>
          <a:ext cx="91440" cy="564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0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96A8-DA1B-4801-BD79-F80193505446}">
      <dsp:nvSpPr>
        <dsp:cNvPr id="0" name=""/>
        <dsp:cNvSpPr/>
      </dsp:nvSpPr>
      <dsp:spPr>
        <a:xfrm>
          <a:off x="2855272" y="1310328"/>
          <a:ext cx="1511961" cy="564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403"/>
              </a:lnTo>
              <a:lnTo>
                <a:pt x="1511961" y="384403"/>
              </a:lnTo>
              <a:lnTo>
                <a:pt x="1511961" y="564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85730-839B-45E3-9374-A097D63B788E}">
      <dsp:nvSpPr>
        <dsp:cNvPr id="0" name=""/>
        <dsp:cNvSpPr/>
      </dsp:nvSpPr>
      <dsp:spPr>
        <a:xfrm>
          <a:off x="1299012" y="1310328"/>
          <a:ext cx="1556260" cy="564079"/>
        </a:xfrm>
        <a:custGeom>
          <a:avLst/>
          <a:gdLst/>
          <a:ahLst/>
          <a:cxnLst/>
          <a:rect l="0" t="0" r="0" b="0"/>
          <a:pathLst>
            <a:path>
              <a:moveTo>
                <a:pt x="1556260" y="0"/>
              </a:moveTo>
              <a:lnTo>
                <a:pt x="1556260" y="384403"/>
              </a:lnTo>
              <a:lnTo>
                <a:pt x="0" y="384403"/>
              </a:lnTo>
              <a:lnTo>
                <a:pt x="0" y="564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DDDAF-C528-4397-8387-0EE9DE810539}">
      <dsp:nvSpPr>
        <dsp:cNvPr id="0" name=""/>
        <dsp:cNvSpPr/>
      </dsp:nvSpPr>
      <dsp:spPr>
        <a:xfrm>
          <a:off x="1806211" y="78728"/>
          <a:ext cx="2098123" cy="123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0BA04-ECD5-4DF5-BE23-285C3B57FE53}">
      <dsp:nvSpPr>
        <dsp:cNvPr id="0" name=""/>
        <dsp:cNvSpPr/>
      </dsp:nvSpPr>
      <dsp:spPr>
        <a:xfrm>
          <a:off x="2021714" y="283456"/>
          <a:ext cx="2098123" cy="123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Magyar Királyi Megszálló Erő parancsnokság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(2. hadsereg-parancsnokság)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1943. május 1.-1944. április 4.</a:t>
          </a:r>
        </a:p>
      </dsp:txBody>
      <dsp:txXfrm>
        <a:off x="2057786" y="319528"/>
        <a:ext cx="2025979" cy="1159456"/>
      </dsp:txXfrm>
    </dsp:sp>
    <dsp:sp modelId="{6F12BCF3-DEE3-4AD5-80EE-79558808194F}">
      <dsp:nvSpPr>
        <dsp:cNvPr id="0" name=""/>
        <dsp:cNvSpPr/>
      </dsp:nvSpPr>
      <dsp:spPr>
        <a:xfrm>
          <a:off x="2554" y="1874407"/>
          <a:ext cx="2592916" cy="1308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8BF86-93B1-497F-B51D-93818F79BFE1}">
      <dsp:nvSpPr>
        <dsp:cNvPr id="0" name=""/>
        <dsp:cNvSpPr/>
      </dsp:nvSpPr>
      <dsp:spPr>
        <a:xfrm>
          <a:off x="218057" y="2079135"/>
          <a:ext cx="2592916" cy="1308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VII. hadtest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1. hadsereg (Galícia)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/>
            <a:t> </a:t>
          </a:r>
        </a:p>
      </dsp:txBody>
      <dsp:txXfrm>
        <a:off x="256370" y="2117448"/>
        <a:ext cx="2516290" cy="1231493"/>
      </dsp:txXfrm>
    </dsp:sp>
    <dsp:sp modelId="{AAC1D2E1-8710-4215-8FCD-4242B9C4EBF3}">
      <dsp:nvSpPr>
        <dsp:cNvPr id="0" name=""/>
        <dsp:cNvSpPr/>
      </dsp:nvSpPr>
      <dsp:spPr>
        <a:xfrm>
          <a:off x="3026477" y="1874407"/>
          <a:ext cx="2681514" cy="1365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5BE99-FA68-4B61-8DD1-D39929662166}">
      <dsp:nvSpPr>
        <dsp:cNvPr id="0" name=""/>
        <dsp:cNvSpPr/>
      </dsp:nvSpPr>
      <dsp:spPr>
        <a:xfrm>
          <a:off x="3241980" y="2079135"/>
          <a:ext cx="2681514" cy="1365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VIII. hadtest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"Magyar Megszálló Csoport"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Közép Hadseregcsoport</a:t>
          </a:r>
        </a:p>
      </dsp:txBody>
      <dsp:txXfrm>
        <a:off x="3281963" y="2119118"/>
        <a:ext cx="2601548" cy="1285139"/>
      </dsp:txXfrm>
    </dsp:sp>
    <dsp:sp modelId="{C7088786-54D4-49CB-8AA7-BF824F1392E1}">
      <dsp:nvSpPr>
        <dsp:cNvPr id="0" name=""/>
        <dsp:cNvSpPr/>
      </dsp:nvSpPr>
      <dsp:spPr>
        <a:xfrm>
          <a:off x="2856526" y="3803593"/>
          <a:ext cx="3021416" cy="2362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54D50-91C7-4F95-B193-F61C0C8D8653}">
      <dsp:nvSpPr>
        <dsp:cNvPr id="0" name=""/>
        <dsp:cNvSpPr/>
      </dsp:nvSpPr>
      <dsp:spPr>
        <a:xfrm>
          <a:off x="3072029" y="4008321"/>
          <a:ext cx="3021416" cy="2362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/>
            <a:t>II. tartalék hadtest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/>
            <a:t>Parancsnokok: Vattay Antal altábornagy, majd augusztus 19-től Lengyel Béla altábornagy </a:t>
          </a:r>
          <a:endParaRPr lang="hu-HU" sz="1300" b="1" kern="120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/>
            <a:t>5. tartalékhadosztály, parancsnok: Szabó László vezérőrnagy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-"/>
          </a:pPr>
          <a:r>
            <a:rPr lang="hu-HU" sz="1300" kern="1200"/>
            <a:t>12. tartalékhadosztály, parancsnok: Németh Béla altábornagy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-"/>
          </a:pPr>
          <a:r>
            <a:rPr lang="hu-HU" sz="1300" kern="1200"/>
            <a:t>23. tartalékhadosztály, parancsnok: Deseő Gusztáv vezérőrnagy</a:t>
          </a:r>
        </a:p>
      </dsp:txBody>
      <dsp:txXfrm>
        <a:off x="3141213" y="4077505"/>
        <a:ext cx="2883048" cy="2223742"/>
      </dsp:txXfrm>
    </dsp:sp>
    <dsp:sp modelId="{2EE3B3E2-4787-43E4-ADAA-BF3BE363FD22}">
      <dsp:nvSpPr>
        <dsp:cNvPr id="0" name=""/>
        <dsp:cNvSpPr/>
      </dsp:nvSpPr>
      <dsp:spPr>
        <a:xfrm>
          <a:off x="122479" y="4295550"/>
          <a:ext cx="1939528" cy="123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FA69D-FD7F-4B08-BEE5-AF1C628BE152}">
      <dsp:nvSpPr>
        <dsp:cNvPr id="0" name=""/>
        <dsp:cNvSpPr/>
      </dsp:nvSpPr>
      <dsp:spPr>
        <a:xfrm>
          <a:off x="337983" y="4500278"/>
          <a:ext cx="1939528" cy="123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-"/>
          </a:pPr>
          <a:r>
            <a:rPr lang="hu-HU" sz="1300" kern="1200"/>
            <a:t>1. lovashadosztály, parancsnok: Ibrányi Mihály tábornok</a:t>
          </a:r>
        </a:p>
      </dsp:txBody>
      <dsp:txXfrm>
        <a:off x="374055" y="4536350"/>
        <a:ext cx="1867384" cy="115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08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419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97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03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224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55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7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10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30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20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78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22295-06F5-432B-854F-32F05845BB37}" type="datetimeFigureOut">
              <a:rPr lang="hu-HU" smtClean="0"/>
              <a:t>2020.03.18.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EF01-E317-4556-847E-B9555987B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39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7647" y="1122363"/>
            <a:ext cx="10136776" cy="3096940"/>
          </a:xfrm>
        </p:spPr>
        <p:txBody>
          <a:bodyPr>
            <a:normAutofit/>
          </a:bodyPr>
          <a:lstStyle/>
          <a:p>
            <a:r>
              <a:rPr lang="hu-HU" b="1" dirty="0">
                <a:latin typeface="Sitka Heading" panose="02000505000000020004" pitchFamily="2" charset="0"/>
              </a:rPr>
              <a:t>Magyar katonák </a:t>
            </a:r>
            <a:r>
              <a:rPr lang="hu-HU" b="1" dirty="0" smtClean="0">
                <a:latin typeface="Sitka Heading" panose="02000505000000020004" pitchFamily="2" charset="0"/>
              </a:rPr>
              <a:t>és</a:t>
            </a:r>
            <a:br>
              <a:rPr lang="hu-HU" b="1" dirty="0" smtClean="0">
                <a:latin typeface="Sitka Heading" panose="02000505000000020004" pitchFamily="2" charset="0"/>
              </a:rPr>
            </a:br>
            <a:r>
              <a:rPr lang="hu-HU" b="1" dirty="0" smtClean="0">
                <a:latin typeface="Sitka Heading" panose="02000505000000020004" pitchFamily="2" charset="0"/>
              </a:rPr>
              <a:t>az </a:t>
            </a:r>
            <a:r>
              <a:rPr lang="hu-HU" b="1" dirty="0">
                <a:latin typeface="Sitka Heading" panose="02000505000000020004" pitchFamily="2" charset="0"/>
              </a:rPr>
              <a:t>1944-es varsói felkelés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778141"/>
            <a:ext cx="10058400" cy="207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3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9084" y="365124"/>
            <a:ext cx="10893669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Sitka Heading" panose="02000505000000020004" pitchFamily="2" charset="0"/>
              </a:rPr>
              <a:t>Magyar–lengyel </a:t>
            </a:r>
            <a:r>
              <a:rPr lang="hu-HU" b="1" dirty="0">
                <a:latin typeface="Sitka Heading" panose="02000505000000020004" pitchFamily="2" charset="0"/>
              </a:rPr>
              <a:t>civil érintkezések I.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08822" y="1846093"/>
            <a:ext cx="484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Sitka Heading" panose="02000505000000020004" pitchFamily="2" charset="0"/>
              </a:rPr>
              <a:t>Kik a magyarok?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585438" y="1690688"/>
            <a:ext cx="451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Sitka Heading" panose="02000505000000020004" pitchFamily="2" charset="0"/>
              </a:rPr>
              <a:t>Hogyan értessük meg magunkat a magyarokkal?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95284" y="5942567"/>
            <a:ext cx="334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Sitka Heading" panose="02000505000000020004" pitchFamily="2" charset="0"/>
              </a:rPr>
              <a:t>Forrás: Varsói Felkelés Múzeum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2519"/>
            <a:ext cx="5181600" cy="3257550"/>
          </a:xfrm>
        </p:spPr>
      </p:pic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86" y="2337019"/>
            <a:ext cx="5162550" cy="4133850"/>
          </a:xfrm>
        </p:spPr>
      </p:pic>
    </p:spTree>
    <p:extLst>
      <p:ext uri="{BB962C8B-B14F-4D97-AF65-F5344CB8AC3E}">
        <p14:creationId xmlns:p14="http://schemas.microsoft.com/office/powerpoint/2010/main" val="192995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0292" y="365125"/>
            <a:ext cx="11025554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Sitka Heading" panose="02000505000000020004" pitchFamily="2" charset="0"/>
              </a:rPr>
              <a:t>Magyar–lengyel </a:t>
            </a:r>
            <a:r>
              <a:rPr lang="hu-HU" b="1" dirty="0">
                <a:latin typeface="Sitka Heading" panose="02000505000000020004" pitchFamily="2" charset="0"/>
              </a:rPr>
              <a:t>civil érintkezések II.</a:t>
            </a:r>
            <a:endParaRPr lang="hu-HU" dirty="0">
              <a:latin typeface="Sitka Heading" panose="02000505000000020004" pitchFamily="2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91" y="1423162"/>
            <a:ext cx="3230217" cy="5247763"/>
          </a:xfrm>
        </p:spPr>
      </p:pic>
      <p:sp>
        <p:nvSpPr>
          <p:cNvPr id="6" name="Szövegdoboz 5"/>
          <p:cNvSpPr txBox="1"/>
          <p:nvPr/>
        </p:nvSpPr>
        <p:spPr>
          <a:xfrm>
            <a:off x="1570765" y="1423162"/>
            <a:ext cx="452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Sitka Heading" panose="02000505000000020004" pitchFamily="2" charset="0"/>
              </a:rPr>
              <a:t>Magyar katonai rangjelzések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972491" y="6301593"/>
            <a:ext cx="34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Sitka Heading" panose="02000505000000020004" pitchFamily="2" charset="0"/>
              </a:rPr>
              <a:t>Forrás: Varsói Felkelés Múzeum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5017"/>
            <a:ext cx="5181600" cy="3852553"/>
          </a:xfrm>
        </p:spPr>
      </p:pic>
    </p:spTree>
    <p:extLst>
      <p:ext uri="{BB962C8B-B14F-4D97-AF65-F5344CB8AC3E}">
        <p14:creationId xmlns:p14="http://schemas.microsoft.com/office/powerpoint/2010/main" val="295266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9085" y="365125"/>
            <a:ext cx="11254153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Sitka Heading" panose="02000505000000020004" pitchFamily="2" charset="0"/>
              </a:rPr>
              <a:t>Magyar–lengyel </a:t>
            </a:r>
            <a:r>
              <a:rPr lang="hu-HU" b="1" dirty="0">
                <a:latin typeface="Sitka Heading" panose="02000505000000020004" pitchFamily="2" charset="0"/>
              </a:rPr>
              <a:t>civil érintkezések III.</a:t>
            </a:r>
            <a:endParaRPr lang="hu-HU" dirty="0">
              <a:latin typeface="Sitka Heading" panose="02000505000000020004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81712" y="2031023"/>
            <a:ext cx="50555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b="1" dirty="0">
                <a:latin typeface="Sitka Heading" panose="02000505000000020004" pitchFamily="2" charset="0"/>
              </a:rPr>
              <a:t>Magyar katonák </a:t>
            </a:r>
            <a:r>
              <a:rPr lang="hu-HU" b="1" dirty="0" err="1">
                <a:latin typeface="Sitka Heading" panose="02000505000000020004" pitchFamily="2" charset="0"/>
              </a:rPr>
              <a:t>Milanówekben</a:t>
            </a:r>
            <a:r>
              <a:rPr lang="hu-HU" b="1" dirty="0">
                <a:latin typeface="Sitka Heading" panose="02000505000000020004" pitchFamily="2" charset="0"/>
              </a:rPr>
              <a:t>, 1944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137031" y="2031023"/>
            <a:ext cx="48885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b="1" dirty="0">
                <a:latin typeface="Sitka Heading" panose="02000505000000020004" pitchFamily="2" charset="0"/>
              </a:rPr>
              <a:t>Lengyel–magyar focimeccs a felkelés után. </a:t>
            </a:r>
            <a:r>
              <a:rPr lang="hu-HU" b="1" dirty="0" err="1">
                <a:latin typeface="Sitka Heading" panose="02000505000000020004" pitchFamily="2" charset="0"/>
              </a:rPr>
              <a:t>Milanówek</a:t>
            </a:r>
            <a:r>
              <a:rPr lang="hu-HU" b="1">
                <a:latin typeface="Sitka Heading" panose="02000505000000020004" pitchFamily="2" charset="0"/>
              </a:rPr>
              <a:t>, </a:t>
            </a:r>
            <a:r>
              <a:rPr lang="hu-HU" b="1" smtClean="0">
                <a:latin typeface="Sitka Heading" panose="02000505000000020004" pitchFamily="2" charset="0"/>
              </a:rPr>
              <a:t>1944</a:t>
            </a:r>
            <a:endParaRPr lang="hu-HU" b="1" dirty="0">
              <a:latin typeface="Sitka Heading" panose="02000505000000020004" pitchFamily="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19795" y="6118548"/>
            <a:ext cx="311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Sitka Heading" panose="02000505000000020004" pitchFamily="2" charset="0"/>
              </a:rPr>
              <a:t>Forrás: Varsói Felkelés Múzeum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046177" y="6167365"/>
            <a:ext cx="6145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Sitka Heading" panose="02000505000000020004" pitchFamily="2" charset="0"/>
              </a:rPr>
              <a:t>Forrás: Maria Zima – </a:t>
            </a:r>
            <a:r>
              <a:rPr lang="pl-PL" sz="1600" dirty="0">
                <a:latin typeface="Sitka Heading" panose="02000505000000020004" pitchFamily="2" charset="0"/>
              </a:rPr>
              <a:t>Węgrzy wobec powstania warszawskiego</a:t>
            </a:r>
            <a:endParaRPr lang="hu-HU" sz="1600" dirty="0">
              <a:latin typeface="Sitka Heading" panose="02000505000000020004" pitchFamily="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9" y="2811525"/>
            <a:ext cx="5181600" cy="3232727"/>
          </a:xfrm>
        </p:spPr>
      </p:pic>
      <p:pic>
        <p:nvPicPr>
          <p:cNvPr id="12" name="Tartalom helye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31" y="2680023"/>
            <a:ext cx="5181600" cy="3438525"/>
          </a:xfrm>
        </p:spPr>
      </p:pic>
    </p:spTree>
    <p:extLst>
      <p:ext uri="{BB962C8B-B14F-4D97-AF65-F5344CB8AC3E}">
        <p14:creationId xmlns:p14="http://schemas.microsoft.com/office/powerpoint/2010/main" val="284862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Sitka Heading" panose="02000505000000020004" pitchFamily="2" charset="0"/>
              </a:rPr>
              <a:t>Áttekintés </a:t>
            </a:r>
            <a:r>
              <a:rPr lang="hu-HU" b="1" dirty="0">
                <a:latin typeface="Sitka Heading" panose="02000505000000020004" pitchFamily="2" charset="0"/>
              </a:rPr>
              <a:t>a varsói felkelésről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hu-HU" dirty="0">
                <a:latin typeface="Sitka Heading" panose="02000505000000020004" pitchFamily="2" charset="0"/>
              </a:rPr>
              <a:t>1944. július 22-én létrejött a Sztálin által támogatott „</a:t>
            </a:r>
            <a:r>
              <a:rPr lang="hu-HU" dirty="0" err="1">
                <a:latin typeface="Sitka Heading" panose="02000505000000020004" pitchFamily="2" charset="0"/>
              </a:rPr>
              <a:t>lublini</a:t>
            </a:r>
            <a:r>
              <a:rPr lang="hu-HU" dirty="0">
                <a:latin typeface="Sitka Heading" panose="02000505000000020004" pitchFamily="2" charset="0"/>
              </a:rPr>
              <a:t> kormány”.</a:t>
            </a:r>
          </a:p>
          <a:p>
            <a:r>
              <a:rPr lang="hu-HU" dirty="0">
                <a:latin typeface="Sitka Heading" panose="02000505000000020004" pitchFamily="2" charset="0"/>
              </a:rPr>
              <a:t>1944. augusztus 1-jén a Honi Hadsereg vezetésével kirobbant a varsói felkelés.</a:t>
            </a:r>
          </a:p>
          <a:p>
            <a:endParaRPr lang="hu-HU" dirty="0">
              <a:latin typeface="Sitka Heading" panose="02000505000000020004" pitchFamily="2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lnSpcReduction="10000"/>
          </a:bodyPr>
          <a:lstStyle/>
          <a:p>
            <a:r>
              <a:rPr lang="hu-HU" dirty="0">
                <a:latin typeface="Sitka Heading" panose="02000505000000020004" pitchFamily="2" charset="0"/>
              </a:rPr>
              <a:t>Cél: A lengyel ellenállás önerőből szabadítsa fel Varsót, mielőtt a Vörös Hadsereg a városhoz ér.</a:t>
            </a:r>
          </a:p>
          <a:p>
            <a:r>
              <a:rPr lang="hu-HU" dirty="0">
                <a:latin typeface="Sitka Heading" panose="02000505000000020004" pitchFamily="2" charset="0"/>
              </a:rPr>
              <a:t>Ok: Meg akarták akadályozni, hogy a szovjetek a lengyel emigrációs kormányt kiszorítsa a háború után létrejövő új Lengyelország kormányzásából, és a hatalom kizárólag a „</a:t>
            </a:r>
            <a:r>
              <a:rPr lang="hu-HU" dirty="0" err="1">
                <a:latin typeface="Sitka Heading" panose="02000505000000020004" pitchFamily="2" charset="0"/>
              </a:rPr>
              <a:t>lublini</a:t>
            </a:r>
            <a:r>
              <a:rPr lang="hu-HU" dirty="0">
                <a:latin typeface="Sitka Heading" panose="02000505000000020004" pitchFamily="2" charset="0"/>
              </a:rPr>
              <a:t> kormány” kezébe kerüljön.</a:t>
            </a:r>
          </a:p>
        </p:txBody>
      </p:sp>
    </p:spTree>
    <p:extLst>
      <p:ext uri="{BB962C8B-B14F-4D97-AF65-F5344CB8AC3E}">
        <p14:creationId xmlns:p14="http://schemas.microsoft.com/office/powerpoint/2010/main" val="269543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Sitka Heading" panose="02000505000000020004" pitchFamily="2" charset="0"/>
              </a:rPr>
              <a:t>A </a:t>
            </a:r>
            <a:r>
              <a:rPr lang="hu-HU" b="1" dirty="0">
                <a:latin typeface="Sitka Heading" panose="02000505000000020004" pitchFamily="2" charset="0"/>
              </a:rPr>
              <a:t>felkelés számokban</a:t>
            </a:r>
            <a:r>
              <a:rPr lang="hu-HU" b="1" dirty="0">
                <a:latin typeface="Berlin Sans FB" panose="020E0602020502020306" pitchFamily="34" charset="0"/>
              </a:rPr>
              <a:t/>
            </a:r>
            <a:br>
              <a:rPr lang="hu-HU" b="1" dirty="0">
                <a:latin typeface="Berlin Sans FB" panose="020E0602020502020306" pitchFamily="34" charset="0"/>
              </a:rPr>
            </a:br>
            <a:r>
              <a:rPr lang="hu-HU" sz="2700" dirty="0"/>
              <a:t>1944. augusztus 1. és október 3. között kb. 50-50 ezer német és lengyel katona harcolt egymással</a:t>
            </a:r>
            <a:endParaRPr lang="hu-HU" b="1" dirty="0">
              <a:latin typeface="Berlin Sans FB" panose="020E0602020502020306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b="1" dirty="0">
                <a:latin typeface="Sitka Heading" panose="02000505000000020004" pitchFamily="2" charset="0"/>
              </a:rPr>
              <a:t>Lengyel áldozatok:</a:t>
            </a:r>
          </a:p>
          <a:p>
            <a:pPr marL="0" indent="0" algn="just">
              <a:buNone/>
            </a:pPr>
            <a:r>
              <a:rPr lang="hu-HU" dirty="0">
                <a:latin typeface="Sitka Heading" panose="02000505000000020004" pitchFamily="2" charset="0"/>
              </a:rPr>
              <a:t>10 ezer katona és 150-200 ezer civil esett el;</a:t>
            </a:r>
          </a:p>
          <a:p>
            <a:pPr marL="0" indent="0" algn="just">
              <a:buNone/>
            </a:pPr>
            <a:r>
              <a:rPr lang="hu-HU" dirty="0">
                <a:latin typeface="Sitka Heading" panose="02000505000000020004" pitchFamily="2" charset="0"/>
              </a:rPr>
              <a:t>6000 katona eltűnt;</a:t>
            </a:r>
          </a:p>
          <a:p>
            <a:pPr marL="0" indent="0" algn="just">
              <a:buNone/>
            </a:pPr>
            <a:r>
              <a:rPr lang="hu-HU" dirty="0">
                <a:latin typeface="Sitka Heading" panose="02000505000000020004" pitchFamily="2" charset="0"/>
              </a:rPr>
              <a:t>20 ezer katona megsebesült;</a:t>
            </a:r>
          </a:p>
          <a:p>
            <a:pPr marL="0" indent="0" algn="just">
              <a:buNone/>
            </a:pPr>
            <a:r>
              <a:rPr lang="hu-HU" dirty="0">
                <a:latin typeface="Sitka Heading" panose="02000505000000020004" pitchFamily="2" charset="0"/>
              </a:rPr>
              <a:t>15 ezer katona fogságba esett;</a:t>
            </a:r>
          </a:p>
          <a:p>
            <a:pPr marL="0" indent="0" algn="just">
              <a:buNone/>
            </a:pPr>
            <a:r>
              <a:rPr lang="hu-HU" dirty="0">
                <a:latin typeface="Sitka Heading" panose="02000505000000020004" pitchFamily="2" charset="0"/>
              </a:rPr>
              <a:t>600-650 ezer civilt kitelepítettek;</a:t>
            </a:r>
          </a:p>
          <a:p>
            <a:pPr marL="0" indent="0" algn="just">
              <a:buNone/>
            </a:pPr>
            <a:r>
              <a:rPr lang="hu-HU" dirty="0">
                <a:latin typeface="Sitka Heading" panose="02000505000000020004" pitchFamily="2" charset="0"/>
              </a:rPr>
              <a:t>150 ezer főt kényszemunkára ítéltek.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b="1" dirty="0">
                <a:latin typeface="Sitka Heading" panose="02000505000000020004" pitchFamily="2" charset="0"/>
              </a:rPr>
              <a:t>Német áldozatok:</a:t>
            </a:r>
          </a:p>
          <a:p>
            <a:pPr marL="0" indent="0">
              <a:buNone/>
            </a:pPr>
            <a:r>
              <a:rPr lang="hu-HU" dirty="0">
                <a:latin typeface="Sitka Heading" panose="02000505000000020004" pitchFamily="2" charset="0"/>
              </a:rPr>
              <a:t>1500-10 ezer katona elesett;</a:t>
            </a:r>
          </a:p>
          <a:p>
            <a:pPr marL="0" indent="0">
              <a:buNone/>
            </a:pPr>
            <a:r>
              <a:rPr lang="hu-HU" dirty="0">
                <a:latin typeface="Sitka Heading" panose="02000505000000020004" pitchFamily="2" charset="0"/>
              </a:rPr>
              <a:t>7500-9000 katona megsebesült;</a:t>
            </a:r>
          </a:p>
          <a:p>
            <a:pPr marL="0" indent="0">
              <a:buNone/>
            </a:pPr>
            <a:r>
              <a:rPr lang="hu-HU" dirty="0">
                <a:latin typeface="Sitka Heading" panose="02000505000000020004" pitchFamily="2" charset="0"/>
              </a:rPr>
              <a:t>2000 katona fogságba esett.</a:t>
            </a:r>
          </a:p>
        </p:txBody>
      </p:sp>
    </p:spTree>
    <p:extLst>
      <p:ext uri="{BB962C8B-B14F-4D97-AF65-F5344CB8AC3E}">
        <p14:creationId xmlns:p14="http://schemas.microsoft.com/office/powerpoint/2010/main" val="156018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9768328"/>
              </p:ext>
            </p:extLst>
          </p:nvPr>
        </p:nvGraphicFramePr>
        <p:xfrm>
          <a:off x="2898532" y="105507"/>
          <a:ext cx="6096000" cy="824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yíl: lefelé mutató 2"/>
          <p:cNvSpPr/>
          <p:nvPr/>
        </p:nvSpPr>
        <p:spPr>
          <a:xfrm>
            <a:off x="4211515" y="2549770"/>
            <a:ext cx="484632" cy="50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Nyíl: lefelé mutató 3"/>
          <p:cNvSpPr/>
          <p:nvPr/>
        </p:nvSpPr>
        <p:spPr>
          <a:xfrm>
            <a:off x="7244862" y="2734407"/>
            <a:ext cx="484632" cy="50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60974" y="326855"/>
            <a:ext cx="458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Sitka Heading" panose="02000505000000020004" pitchFamily="2" charset="0"/>
              </a:rPr>
              <a:t>Magyar </a:t>
            </a:r>
            <a:r>
              <a:rPr lang="hu-HU" sz="2400" b="1" dirty="0">
                <a:latin typeface="Sitka Heading" panose="02000505000000020004" pitchFamily="2" charset="0"/>
              </a:rPr>
              <a:t>egységek Lengyelországban 1944-ben</a:t>
            </a:r>
          </a:p>
        </p:txBody>
      </p:sp>
    </p:spTree>
    <p:extLst>
      <p:ext uri="{BB962C8B-B14F-4D97-AF65-F5344CB8AC3E}">
        <p14:creationId xmlns:p14="http://schemas.microsoft.com/office/powerpoint/2010/main" val="381317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Sitka Heading" panose="02000505000000020004" pitchFamily="2" charset="0"/>
              </a:rPr>
              <a:t>Magyar </a:t>
            </a:r>
            <a:r>
              <a:rPr lang="hu-HU" b="1" dirty="0">
                <a:latin typeface="Sitka Heading" panose="02000505000000020004" pitchFamily="2" charset="0"/>
              </a:rPr>
              <a:t>parancsnokságok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610139"/>
            <a:ext cx="5181600" cy="45668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>
                <a:latin typeface="Sitka Heading" panose="02000505000000020004" pitchFamily="2" charset="0"/>
              </a:rPr>
              <a:t>5. tartalékhadosztály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 err="1">
                <a:latin typeface="Sitka Heading" panose="02000505000000020004" pitchFamily="2" charset="0"/>
              </a:rPr>
              <a:t>Dratwa</a:t>
            </a:r>
            <a:r>
              <a:rPr lang="hu-HU" sz="2400" b="1" dirty="0">
                <a:latin typeface="Sitka Heading" panose="02000505000000020004" pitchFamily="2" charset="0"/>
              </a:rPr>
              <a:t> villa – </a:t>
            </a:r>
            <a:r>
              <a:rPr lang="hu-HU" sz="2400" b="1" dirty="0" err="1">
                <a:latin typeface="Sitka Heading" panose="02000505000000020004" pitchFamily="2" charset="0"/>
              </a:rPr>
              <a:t>Zalesie</a:t>
            </a:r>
            <a:r>
              <a:rPr lang="hu-HU" sz="2400" b="1" dirty="0">
                <a:latin typeface="Sitka Heading" panose="02000505000000020004" pitchFamily="2" charset="0"/>
              </a:rPr>
              <a:t> </a:t>
            </a:r>
            <a:r>
              <a:rPr lang="hu-HU" sz="2400" b="1" dirty="0" err="1">
                <a:latin typeface="Sitka Heading" panose="02000505000000020004" pitchFamily="2" charset="0"/>
              </a:rPr>
              <a:t>Dolne</a:t>
            </a:r>
            <a:endParaRPr lang="hu-HU" sz="2400" b="1" dirty="0">
              <a:latin typeface="Sitka Heading" panose="02000505000000020004" pitchFamily="2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10140"/>
            <a:ext cx="5181600" cy="45668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>
                <a:latin typeface="Sitka Heading" panose="02000505000000020004" pitchFamily="2" charset="0"/>
              </a:rPr>
              <a:t>1. lovashadosztály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 err="1">
                <a:latin typeface="Sitka Heading" panose="02000505000000020004" pitchFamily="2" charset="0"/>
              </a:rPr>
              <a:t>Zielonka</a:t>
            </a:r>
            <a:r>
              <a:rPr lang="hu-HU" sz="2400" b="1" dirty="0">
                <a:latin typeface="Sitka Heading" panose="02000505000000020004" pitchFamily="2" charset="0"/>
              </a:rPr>
              <a:t> – </a:t>
            </a:r>
            <a:r>
              <a:rPr lang="hu-HU" sz="2400" b="1" dirty="0" err="1">
                <a:latin typeface="Sitka Heading" panose="02000505000000020004" pitchFamily="2" charset="0"/>
              </a:rPr>
              <a:t>Tadmira</a:t>
            </a:r>
            <a:r>
              <a:rPr lang="hu-HU" sz="2400" b="1" dirty="0">
                <a:latin typeface="Sitka Heading" panose="02000505000000020004" pitchFamily="2" charset="0"/>
              </a:rPr>
              <a:t> villa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811216" y="6280232"/>
            <a:ext cx="436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Sitka Heading" panose="02000505000000020004" pitchFamily="2" charset="0"/>
              </a:rPr>
              <a:t>Forrás: Tóth Tibor képe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491939" y="6277680"/>
            <a:ext cx="401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Sitka Heading" panose="02000505000000020004" pitchFamily="2" charset="0"/>
              </a:rPr>
              <a:t>Forrás: zielonka.fotopolska.eu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386013"/>
            <a:ext cx="5676900" cy="37909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376488"/>
            <a:ext cx="52292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6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069" y="365125"/>
            <a:ext cx="11342077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Sitka Heading" panose="02000505000000020004" pitchFamily="2" charset="0"/>
              </a:rPr>
              <a:t>A </a:t>
            </a:r>
            <a:r>
              <a:rPr lang="hu-HU" b="1" dirty="0">
                <a:latin typeface="Sitka Heading" panose="02000505000000020004" pitchFamily="2" charset="0"/>
              </a:rPr>
              <a:t>magyar katonai egységek feladatai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b="1" dirty="0" err="1">
                <a:latin typeface="Sitka Heading" panose="02000505000000020004" pitchFamily="2" charset="0"/>
              </a:rPr>
              <a:t>Nicoalus</a:t>
            </a:r>
            <a:r>
              <a:rPr lang="hu-HU" b="1" dirty="0">
                <a:latin typeface="Sitka Heading" panose="02000505000000020004" pitchFamily="2" charset="0"/>
              </a:rPr>
              <a:t> von </a:t>
            </a:r>
            <a:r>
              <a:rPr lang="hu-HU" b="1" dirty="0" err="1">
                <a:latin typeface="Sitka Heading" panose="02000505000000020004" pitchFamily="2" charset="0"/>
              </a:rPr>
              <a:t>Vormann</a:t>
            </a:r>
            <a:r>
              <a:rPr lang="hu-HU" b="1" dirty="0">
                <a:latin typeface="Sitka Heading" panose="02000505000000020004" pitchFamily="2" charset="0"/>
              </a:rPr>
              <a:t> tábornok parancsai:</a:t>
            </a:r>
          </a:p>
          <a:p>
            <a:pPr marL="0" indent="0">
              <a:buNone/>
            </a:pPr>
            <a:endParaRPr lang="hu-HU" b="1" dirty="0">
              <a:latin typeface="Sitka Heading" panose="02000505000000020004" pitchFamily="2" charset="0"/>
            </a:endParaRPr>
          </a:p>
          <a:p>
            <a:r>
              <a:rPr lang="hu-HU" dirty="0">
                <a:latin typeface="Sitka Heading" panose="02000505000000020004" pitchFamily="2" charset="0"/>
              </a:rPr>
              <a:t>5. és 12. </a:t>
            </a:r>
            <a:r>
              <a:rPr lang="hu-HU" dirty="0" err="1">
                <a:latin typeface="Sitka Heading" panose="02000505000000020004" pitchFamily="2" charset="0"/>
              </a:rPr>
              <a:t>t.h.o</a:t>
            </a:r>
            <a:r>
              <a:rPr lang="hu-HU" dirty="0">
                <a:latin typeface="Sitka Heading" panose="02000505000000020004" pitchFamily="2" charset="0"/>
              </a:rPr>
              <a:t> feladatai: biztosítás és védelem Varsótól É-</a:t>
            </a:r>
            <a:r>
              <a:rPr lang="hu-HU" dirty="0" err="1">
                <a:latin typeface="Sitka Heading" panose="02000505000000020004" pitchFamily="2" charset="0"/>
              </a:rPr>
              <a:t>Ny</a:t>
            </a:r>
            <a:r>
              <a:rPr lang="hu-HU" dirty="0">
                <a:latin typeface="Sitka Heading" panose="02000505000000020004" pitchFamily="2" charset="0"/>
              </a:rPr>
              <a:t>-</a:t>
            </a:r>
            <a:r>
              <a:rPr lang="hu-HU" dirty="0" err="1">
                <a:latin typeface="Sitka Heading" panose="02000505000000020004" pitchFamily="2" charset="0"/>
              </a:rPr>
              <a:t>ra</a:t>
            </a:r>
            <a:r>
              <a:rPr lang="hu-HU" dirty="0">
                <a:latin typeface="Sitka Heading" panose="02000505000000020004" pitchFamily="2" charset="0"/>
              </a:rPr>
              <a:t>, </a:t>
            </a:r>
            <a:r>
              <a:rPr lang="hu-HU" dirty="0" err="1">
                <a:latin typeface="Sitka Heading" panose="02000505000000020004" pitchFamily="2" charset="0"/>
              </a:rPr>
              <a:t>Ny-ra</a:t>
            </a:r>
            <a:r>
              <a:rPr lang="hu-HU" dirty="0">
                <a:latin typeface="Sitka Heading" panose="02000505000000020004" pitchFamily="2" charset="0"/>
              </a:rPr>
              <a:t> és D-re;</a:t>
            </a:r>
          </a:p>
          <a:p>
            <a:r>
              <a:rPr lang="hu-HU" dirty="0">
                <a:latin typeface="Sitka Heading" panose="02000505000000020004" pitchFamily="2" charset="0"/>
              </a:rPr>
              <a:t> 23. </a:t>
            </a:r>
            <a:r>
              <a:rPr lang="hu-HU" dirty="0" err="1">
                <a:latin typeface="Sitka Heading" panose="02000505000000020004" pitchFamily="2" charset="0"/>
              </a:rPr>
              <a:t>t.h.o</a:t>
            </a:r>
            <a:r>
              <a:rPr lang="hu-HU" dirty="0">
                <a:latin typeface="Sitka Heading" panose="02000505000000020004" pitchFamily="2" charset="0"/>
              </a:rPr>
              <a:t>. feladatai: „bandaleküzdés és vasútbiztosítás” </a:t>
            </a:r>
            <a:r>
              <a:rPr lang="hu-HU" dirty="0" err="1">
                <a:latin typeface="Sitka Heading" panose="02000505000000020004" pitchFamily="2" charset="0"/>
              </a:rPr>
              <a:t>Tomaszów</a:t>
            </a:r>
            <a:r>
              <a:rPr lang="hu-HU" dirty="0">
                <a:latin typeface="Sitka Heading" panose="02000505000000020004" pitchFamily="2" charset="0"/>
              </a:rPr>
              <a:t> Mazowieckitől D-re;</a:t>
            </a:r>
          </a:p>
          <a:p>
            <a:r>
              <a:rPr lang="hu-HU" dirty="0">
                <a:latin typeface="Sitka Heading" panose="02000505000000020004" pitchFamily="2" charset="0"/>
              </a:rPr>
              <a:t>1. </a:t>
            </a:r>
            <a:r>
              <a:rPr lang="hu-HU" dirty="0" err="1">
                <a:latin typeface="Sitka Heading" panose="02000505000000020004" pitchFamily="2" charset="0"/>
              </a:rPr>
              <a:t>l.h.o</a:t>
            </a:r>
            <a:r>
              <a:rPr lang="hu-HU" dirty="0">
                <a:latin typeface="Sitka Heading" panose="02000505000000020004" pitchFamily="2" charset="0"/>
              </a:rPr>
              <a:t>. feladatai: a IV. SS páncéloshadtest alárendeltségében harcolni.</a:t>
            </a:r>
          </a:p>
          <a:p>
            <a:endParaRPr lang="hu-HU" dirty="0"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hu-HU" dirty="0">
                <a:latin typeface="Sitka Heading" panose="02000505000000020004" pitchFamily="2" charset="0"/>
              </a:rPr>
              <a:t>Összességében: a lengyel partizánok elleni harc, a vasútbiztosítás, az erdei partizánalakulatok és a főváros közötti útvonalak lezárása.</a:t>
            </a:r>
          </a:p>
        </p:txBody>
      </p:sp>
    </p:spTree>
    <p:extLst>
      <p:ext uri="{BB962C8B-B14F-4D97-AF65-F5344CB8AC3E}">
        <p14:creationId xmlns:p14="http://schemas.microsoft.com/office/powerpoint/2010/main" val="60771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Sitka Heading" panose="02000505000000020004" pitchFamily="2" charset="0"/>
              </a:rPr>
              <a:t>A </a:t>
            </a:r>
            <a:r>
              <a:rPr lang="hu-HU" b="1" dirty="0">
                <a:latin typeface="Sitka Heading" panose="02000505000000020004" pitchFamily="2" charset="0"/>
              </a:rPr>
              <a:t>magyar egységek magatartása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Sitka Heading" panose="02000505000000020004" pitchFamily="2" charset="0"/>
              </a:rPr>
              <a:t>Sem </a:t>
            </a:r>
            <a:r>
              <a:rPr lang="hu-HU" dirty="0" err="1">
                <a:latin typeface="Sitka Heading" panose="02000505000000020004" pitchFamily="2" charset="0"/>
              </a:rPr>
              <a:t>Vattay</a:t>
            </a:r>
            <a:r>
              <a:rPr lang="hu-HU" dirty="0">
                <a:latin typeface="Sitka Heading" panose="02000505000000020004" pitchFamily="2" charset="0"/>
              </a:rPr>
              <a:t> Antal, sem Lengyel Béla nem teljesíti </a:t>
            </a:r>
            <a:r>
              <a:rPr lang="hu-HU" dirty="0" err="1">
                <a:latin typeface="Sitka Heading" panose="02000505000000020004" pitchFamily="2" charset="0"/>
              </a:rPr>
              <a:t>Vormann</a:t>
            </a:r>
            <a:r>
              <a:rPr lang="hu-HU" dirty="0">
                <a:latin typeface="Sitka Heading" panose="02000505000000020004" pitchFamily="2" charset="0"/>
              </a:rPr>
              <a:t> azon parancsait, amelyek a lengyel partizánok elleni harcra vonatkoznak.</a:t>
            </a:r>
          </a:p>
          <a:p>
            <a:pPr marL="0" indent="0">
              <a:buNone/>
            </a:pPr>
            <a:r>
              <a:rPr lang="hu-HU" dirty="0">
                <a:latin typeface="Sitka Heading" panose="02000505000000020004" pitchFamily="2" charset="0"/>
              </a:rPr>
              <a:t>„Nem számolhatunk azzal, hogy a 12. magyar tartalék hadosztály azt a megbízatást, hogy Varsót észak felől elzárja és az attól keletre fekvő nagy erdőségeket megtisztítsa, teljesíteni fogja. A csapatokat a lengyel lakosság szívélyesen fogadta. Már most megmutatkoznak a testvéri barátkozás jelei. A lengyel nemzeti mozgalom vezetői közvetlen kapcsolatot igyekeznek teremteni a parancsnokokkal. A magyarok az évszázados magyar–lengyel hagyományos barátságnak megfelelően minden katonai akciótól tartózkodnak” (</a:t>
            </a:r>
            <a:r>
              <a:rPr lang="hu-HU" dirty="0" err="1">
                <a:latin typeface="Sitka Heading" panose="02000505000000020004" pitchFamily="2" charset="0"/>
              </a:rPr>
              <a:t>Vormann</a:t>
            </a:r>
            <a:r>
              <a:rPr lang="hu-HU" dirty="0">
                <a:latin typeface="Sitka Heading" panose="02000505000000020004" pitchFamily="2" charset="0"/>
              </a:rPr>
              <a:t> titkos távirata, 1944. augusztus 19.)</a:t>
            </a:r>
          </a:p>
        </p:txBody>
      </p:sp>
    </p:spTree>
    <p:extLst>
      <p:ext uri="{BB962C8B-B14F-4D97-AF65-F5344CB8AC3E}">
        <p14:creationId xmlns:p14="http://schemas.microsoft.com/office/powerpoint/2010/main" val="392285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Sitka Heading" panose="02000505000000020004" pitchFamily="2" charset="0"/>
              </a:rPr>
              <a:t>Magyar–lengyel </a:t>
            </a:r>
            <a:r>
              <a:rPr lang="hu-HU" b="1" dirty="0">
                <a:latin typeface="Sitka Heading" panose="02000505000000020004" pitchFamily="2" charset="0"/>
              </a:rPr>
              <a:t>tárgyalások</a:t>
            </a:r>
            <a:endParaRPr lang="hu-HU" dirty="0">
              <a:latin typeface="Sitka Heading" panose="02000505000000020004" pitchFamily="2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408601"/>
            <a:ext cx="5157787" cy="823912"/>
          </a:xfrm>
        </p:spPr>
        <p:txBody>
          <a:bodyPr anchor="ctr"/>
          <a:lstStyle/>
          <a:p>
            <a:pPr algn="ctr"/>
            <a:r>
              <a:rPr lang="hu-HU" dirty="0">
                <a:latin typeface="Sitka Heading" panose="02000505000000020004" pitchFamily="2" charset="0"/>
              </a:rPr>
              <a:t>A) A tárgyalások ideje és helye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39801" y="2274277"/>
            <a:ext cx="5157787" cy="1952625"/>
          </a:xfrm>
        </p:spPr>
        <p:txBody>
          <a:bodyPr anchor="ctr">
            <a:normAutofit lnSpcReduction="10000"/>
          </a:bodyPr>
          <a:lstStyle/>
          <a:p>
            <a:r>
              <a:rPr lang="hu-HU" sz="2000" dirty="0">
                <a:latin typeface="Sitka Heading" panose="02000505000000020004" pitchFamily="2" charset="0"/>
              </a:rPr>
              <a:t>1944. augusztus 20. </a:t>
            </a:r>
            <a:r>
              <a:rPr lang="hu-HU" sz="2000" dirty="0" err="1">
                <a:latin typeface="Sitka Heading" panose="02000505000000020004" pitchFamily="2" charset="0"/>
              </a:rPr>
              <a:t>Mokotów</a:t>
            </a:r>
            <a:r>
              <a:rPr lang="hu-HU" sz="2000" dirty="0">
                <a:latin typeface="Sitka Heading" panose="02000505000000020004" pitchFamily="2" charset="0"/>
              </a:rPr>
              <a:t> városrész. Jan „</a:t>
            </a:r>
            <a:r>
              <a:rPr lang="hu-HU" sz="2000" dirty="0" err="1">
                <a:latin typeface="Sitka Heading" panose="02000505000000020004" pitchFamily="2" charset="0"/>
              </a:rPr>
              <a:t>Szymon</a:t>
            </a:r>
            <a:r>
              <a:rPr lang="hu-HU" sz="2000" dirty="0">
                <a:latin typeface="Sitka Heading" panose="02000505000000020004" pitchFamily="2" charset="0"/>
              </a:rPr>
              <a:t>” S</a:t>
            </a:r>
            <a:r>
              <a:rPr lang="pl-PL" sz="2000" dirty="0">
                <a:latin typeface="Sitka Heading" panose="02000505000000020004" pitchFamily="2" charset="0"/>
              </a:rPr>
              <a:t>tępień fogadja a </a:t>
            </a:r>
            <a:r>
              <a:rPr lang="hu-HU" sz="2000" dirty="0">
                <a:latin typeface="Sitka Heading" panose="02000505000000020004" pitchFamily="2" charset="0"/>
              </a:rPr>
              <a:t>magyar tiszteket.</a:t>
            </a:r>
          </a:p>
          <a:p>
            <a:r>
              <a:rPr lang="hu-HU" sz="2000" dirty="0">
                <a:latin typeface="Sitka Heading" panose="02000505000000020004" pitchFamily="2" charset="0"/>
              </a:rPr>
              <a:t>1944. augusztus 25.–szeptember 12/14. </a:t>
            </a:r>
            <a:r>
              <a:rPr lang="hu-HU" sz="2000" dirty="0" err="1">
                <a:latin typeface="Sitka Heading" panose="02000505000000020004" pitchFamily="2" charset="0"/>
              </a:rPr>
              <a:t>Zalesie</a:t>
            </a:r>
            <a:r>
              <a:rPr lang="hu-HU" sz="2000" dirty="0">
                <a:latin typeface="Sitka Heading" panose="02000505000000020004" pitchFamily="2" charset="0"/>
              </a:rPr>
              <a:t> </a:t>
            </a:r>
            <a:r>
              <a:rPr lang="hu-HU" sz="2000" dirty="0" err="1">
                <a:latin typeface="Sitka Heading" panose="02000505000000020004" pitchFamily="2" charset="0"/>
              </a:rPr>
              <a:t>Dolne</a:t>
            </a:r>
            <a:r>
              <a:rPr lang="hu-HU" sz="2000" dirty="0">
                <a:latin typeface="Sitka Heading" panose="02000505000000020004" pitchFamily="2" charset="0"/>
              </a:rPr>
              <a:t>. Lengyel Béla parancsnok fogadja a Jan „</a:t>
            </a:r>
            <a:r>
              <a:rPr lang="hu-HU" sz="2000" dirty="0" err="1">
                <a:latin typeface="Sitka Heading" panose="02000505000000020004" pitchFamily="2" charset="0"/>
              </a:rPr>
              <a:t>Szymon</a:t>
            </a:r>
            <a:r>
              <a:rPr lang="hu-HU" sz="2000" dirty="0">
                <a:latin typeface="Sitka Heading" panose="02000505000000020004" pitchFamily="2" charset="0"/>
              </a:rPr>
              <a:t>” </a:t>
            </a:r>
            <a:r>
              <a:rPr lang="hu-HU" sz="2000" dirty="0" err="1">
                <a:latin typeface="Sitka Heading" panose="02000505000000020004" pitchFamily="2" charset="0"/>
              </a:rPr>
              <a:t>St</a:t>
            </a:r>
            <a:r>
              <a:rPr lang="pl-PL" sz="2000" dirty="0">
                <a:latin typeface="Sitka Heading" panose="02000505000000020004" pitchFamily="2" charset="0"/>
              </a:rPr>
              <a:t>ępień ve</a:t>
            </a:r>
            <a:r>
              <a:rPr lang="hu-HU" sz="2000" dirty="0" err="1">
                <a:latin typeface="Sitka Heading" panose="02000505000000020004" pitchFamily="2" charset="0"/>
              </a:rPr>
              <a:t>zette</a:t>
            </a:r>
            <a:r>
              <a:rPr lang="hu-HU" sz="2000" dirty="0">
                <a:latin typeface="Sitka Heading" panose="02000505000000020004" pitchFamily="2" charset="0"/>
              </a:rPr>
              <a:t> lengyel delegációt.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450365"/>
            <a:ext cx="5183188" cy="823912"/>
          </a:xfrm>
        </p:spPr>
        <p:txBody>
          <a:bodyPr anchor="ctr"/>
          <a:lstStyle/>
          <a:p>
            <a:pPr algn="ctr"/>
            <a:r>
              <a:rPr lang="hu-HU" dirty="0">
                <a:latin typeface="Sitka Heading" panose="02000505000000020004" pitchFamily="2" charset="0"/>
              </a:rPr>
              <a:t>B) Elfogadott javaslatok: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hu-HU" dirty="0">
                <a:latin typeface="Sitka Heading" panose="02000505000000020004" pitchFamily="2" charset="0"/>
              </a:rPr>
              <a:t>Magyar Királyi Önkéntes Légió néven 20 ezer magyar katona átáll a lengyelek oldalára;</a:t>
            </a:r>
          </a:p>
          <a:p>
            <a:r>
              <a:rPr lang="hu-HU" dirty="0">
                <a:latin typeface="Sitka Heading" panose="02000505000000020004" pitchFamily="2" charset="0"/>
              </a:rPr>
              <a:t>A Magyar Légió azonnal harcolni kezd a németek ellen;</a:t>
            </a:r>
          </a:p>
          <a:p>
            <a:r>
              <a:rPr lang="hu-HU" dirty="0">
                <a:latin typeface="Sitka Heading" panose="02000505000000020004" pitchFamily="2" charset="0"/>
              </a:rPr>
              <a:t>A Magyar Légió önálló parancsnokságot kap;</a:t>
            </a:r>
          </a:p>
          <a:p>
            <a:r>
              <a:rPr lang="hu-HU" dirty="0">
                <a:latin typeface="Sitka Heading" panose="02000505000000020004" pitchFamily="2" charset="0"/>
              </a:rPr>
              <a:t>A Honi Hadsereg segít abban, hogy a Szovjetunió szövetségesként ismerje el a magyarokat.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83212" y="4268666"/>
            <a:ext cx="4870937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2400" b="1" dirty="0">
                <a:latin typeface="Sitka Heading" panose="02000505000000020004" pitchFamily="2" charset="0"/>
              </a:rPr>
              <a:t>C) A kudarc oka</a:t>
            </a:r>
          </a:p>
          <a:p>
            <a:pPr algn="ctr"/>
            <a:endParaRPr lang="hu-HU" sz="2400" b="1" dirty="0">
              <a:latin typeface="Sitka Heading" panose="02000505000000020004" pitchFamily="2" charset="0"/>
            </a:endParaRPr>
          </a:p>
          <a:p>
            <a:r>
              <a:rPr lang="hu-HU" dirty="0">
                <a:latin typeface="Sitka Heading" panose="02000505000000020004" pitchFamily="2" charset="0"/>
              </a:rPr>
              <a:t>A Honi Hadsereg nem volt abban a helyzetben, hogy garanciákat szerezzen a magyar katonák számára a Vörös Hadseregtől. A magyar parancsnokság nem kockáztathatta 20 ezer magyar katona életét.</a:t>
            </a:r>
          </a:p>
        </p:txBody>
      </p:sp>
    </p:spTree>
    <p:extLst>
      <p:ext uri="{BB962C8B-B14F-4D97-AF65-F5344CB8AC3E}">
        <p14:creationId xmlns:p14="http://schemas.microsoft.com/office/powerpoint/2010/main" val="87122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Sitka Heading" panose="02000505000000020004" pitchFamily="2" charset="0"/>
              </a:rPr>
              <a:t>A </a:t>
            </a:r>
            <a:r>
              <a:rPr lang="hu-HU" b="1" dirty="0">
                <a:latin typeface="Sitka Heading" panose="02000505000000020004" pitchFamily="2" charset="0"/>
              </a:rPr>
              <a:t>segítségnyújtás formái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Sitka Heading" panose="02000505000000020004" pitchFamily="2" charset="0"/>
              </a:rPr>
              <a:t>Élénk kapcsolat a lengyelekkel (közös misék, ünnepek);</a:t>
            </a:r>
          </a:p>
          <a:p>
            <a:r>
              <a:rPr lang="hu-HU" dirty="0">
                <a:latin typeface="Sitka Heading" panose="02000505000000020004" pitchFamily="2" charset="0"/>
              </a:rPr>
              <a:t>Kapcsolatteremtés elősegítése a városban harcolók és az erdei partizánok között;</a:t>
            </a:r>
          </a:p>
          <a:p>
            <a:r>
              <a:rPr lang="hu-HU" dirty="0">
                <a:latin typeface="Sitka Heading" panose="02000505000000020004" pitchFamily="2" charset="0"/>
              </a:rPr>
              <a:t>Fegyverzetük eladása, átadása;</a:t>
            </a:r>
          </a:p>
          <a:p>
            <a:r>
              <a:rPr lang="hu-HU" dirty="0">
                <a:latin typeface="Sitka Heading" panose="02000505000000020004" pitchFamily="2" charset="0"/>
              </a:rPr>
              <a:t>Szöktetés és bújtatás a németek elől;</a:t>
            </a:r>
          </a:p>
          <a:p>
            <a:r>
              <a:rPr lang="hu-HU" dirty="0">
                <a:latin typeface="Sitka Heading" panose="02000505000000020004" pitchFamily="2" charset="0"/>
              </a:rPr>
              <a:t>Katonai információk átadása;</a:t>
            </a:r>
          </a:p>
          <a:p>
            <a:r>
              <a:rPr lang="hu-HU" dirty="0">
                <a:latin typeface="Sitka Heading" panose="02000505000000020004" pitchFamily="2" charset="0"/>
              </a:rPr>
              <a:t>Önkéntes átállások.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648161" y="6118122"/>
            <a:ext cx="259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Sitka Heading" panose="02000505000000020004" pitchFamily="2" charset="0"/>
              </a:rPr>
              <a:t>Varsói Felkelés Múzeum</a:t>
            </a: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0776"/>
            <a:ext cx="5181600" cy="3801035"/>
          </a:xfrm>
        </p:spPr>
      </p:pic>
    </p:spTree>
    <p:extLst>
      <p:ext uri="{BB962C8B-B14F-4D97-AF65-F5344CB8AC3E}">
        <p14:creationId xmlns:p14="http://schemas.microsoft.com/office/powerpoint/2010/main" val="37745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735</Words>
  <Application>Microsoft Office PowerPoint</Application>
  <PresentationFormat>Szélesvásznú</PresentationFormat>
  <Paragraphs>89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Berlin Sans FB</vt:lpstr>
      <vt:lpstr>Calibri</vt:lpstr>
      <vt:lpstr>Calibri Light</vt:lpstr>
      <vt:lpstr>Sitka Heading</vt:lpstr>
      <vt:lpstr>Times New Roman</vt:lpstr>
      <vt:lpstr>Office-téma</vt:lpstr>
      <vt:lpstr>Magyar katonák és az 1944-es varsói felkelés</vt:lpstr>
      <vt:lpstr>Áttekintés a varsói felkelésről</vt:lpstr>
      <vt:lpstr>A felkelés számokban 1944. augusztus 1. és október 3. között kb. 50-50 ezer német és lengyel katona harcolt egymással</vt:lpstr>
      <vt:lpstr>PowerPoint-bemutató</vt:lpstr>
      <vt:lpstr>Magyar parancsnokságok</vt:lpstr>
      <vt:lpstr>A magyar katonai egységek feladatai</vt:lpstr>
      <vt:lpstr>A magyar egységek magatartása</vt:lpstr>
      <vt:lpstr>Magyar–lengyel tárgyalások</vt:lpstr>
      <vt:lpstr>A segítségnyújtás formái</vt:lpstr>
      <vt:lpstr>Magyar–lengyel civil érintkezések I.</vt:lpstr>
      <vt:lpstr>Magyar–lengyel civil érintkezések II.</vt:lpstr>
      <vt:lpstr>Magyar–lengyel civil érintkezések III.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katonák és az 1944-es varsói felkelés</dc:title>
  <dc:creator>Mitrovits Miklós</dc:creator>
  <cp:lastModifiedBy>Mitrovits Miklós</cp:lastModifiedBy>
  <cp:revision>32</cp:revision>
  <dcterms:created xsi:type="dcterms:W3CDTF">2017-02-19T16:47:19Z</dcterms:created>
  <dcterms:modified xsi:type="dcterms:W3CDTF">2020-03-18T18:03:03Z</dcterms:modified>
</cp:coreProperties>
</file>