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378700" cy="9893300"/>
  <p:notesSz cx="7378700" cy="98933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90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3878" y="3066923"/>
            <a:ext cx="6277292" cy="2077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07757" y="5540248"/>
            <a:ext cx="5169535" cy="2473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9252" y="2275459"/>
            <a:ext cx="3212496" cy="652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03300" y="2275459"/>
            <a:ext cx="3212496" cy="652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252" y="395732"/>
            <a:ext cx="6646545" cy="1582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252" y="2275459"/>
            <a:ext cx="6646545" cy="652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10917" y="9200769"/>
            <a:ext cx="2363216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9252" y="9200769"/>
            <a:ext cx="1698561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17236" y="9200769"/>
            <a:ext cx="1698561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884" y="392480"/>
            <a:ext cx="6192520" cy="0"/>
          </a:xfrm>
          <a:custGeom>
            <a:avLst/>
            <a:gdLst/>
            <a:ahLst/>
            <a:cxnLst/>
            <a:rect l="l" t="t" r="r" b="b"/>
            <a:pathLst>
              <a:path w="6192520">
                <a:moveTo>
                  <a:pt x="0" y="0"/>
                </a:moveTo>
                <a:lnTo>
                  <a:pt x="619199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84890" y="189407"/>
            <a:ext cx="1441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39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3184" y="192875"/>
            <a:ext cx="274987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9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lang="hu-HU" sz="9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hu-HU" sz="9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A világ és Európa a kora újkorban</a:t>
            </a:r>
            <a:r>
              <a:rPr lang="hu-HU" sz="9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4237" y="5414098"/>
            <a:ext cx="2507615" cy="3176270"/>
          </a:xfrm>
          <a:prstGeom prst="rect">
            <a:avLst/>
          </a:prstGeom>
          <a:ln w="12700">
            <a:solidFill>
              <a:srgbClr val="B8DA92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78105" marR="70485" algn="just">
              <a:lnSpc>
                <a:spcPct val="101800"/>
              </a:lnSpc>
              <a:spcBef>
                <a:spcPts val="370"/>
              </a:spcBef>
            </a:pP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17.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Valamennyi,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követeink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által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mi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nevünkben 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adott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és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megerősített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kondíciót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kötelesek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leszünk 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teljesíteni,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szavunkkal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megfogadjuk mindezt,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s 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ami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szabadságra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való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jogot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még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mindkét</a:t>
            </a:r>
            <a:r>
              <a:rPr sz="900" spc="-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nemzet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[lengyel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litván]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koronarendei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koronázásnál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elénk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adnának,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elfogadjuk,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fogjuk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fogadni, 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megesküszünk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rá,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megerősítjük,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eljövendő  időkre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érvényben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tartani,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teljesíteni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vagyunk 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kötelesek,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megígérjük,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hitünkkel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eskünk-  kel, szavunkkal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megfogadjuk,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megerősítjük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örök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időkre.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ha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valamit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(amitől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mentsen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Isten)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jo-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gok,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szabadságok,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törvénycikkek,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kondíciók ellen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kihágnánk,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vagy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valamit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nem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teljesítenénk,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ak-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kor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mindkét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nemzet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koronapolgárait,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nekünk 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tartozó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engedelmesség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hűség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alól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szabaddá  tesszük.</a:t>
            </a:r>
            <a:endParaRPr sz="900">
              <a:latin typeface="Arial"/>
              <a:cs typeface="Arial"/>
            </a:endParaRPr>
          </a:p>
          <a:p>
            <a:pPr marL="584200" marR="70485" indent="-104775" algn="just">
              <a:lnSpc>
                <a:spcPct val="101800"/>
              </a:lnSpc>
            </a:pP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(henrik-féle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cikkelyek,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1573;</a:t>
            </a:r>
            <a:r>
              <a:rPr sz="9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Valois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henriket 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1573-ban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választották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lengyel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királynak, 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megkoronázásakor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meg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kellett</a:t>
            </a:r>
            <a:r>
              <a:rPr sz="900" spc="-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esküdnie</a:t>
            </a:r>
            <a:endParaRPr sz="900">
              <a:latin typeface="Arial"/>
              <a:cs typeface="Arial"/>
            </a:endParaRPr>
          </a:p>
          <a:p>
            <a:pPr marL="161290" marR="72390" indent="128905" algn="r">
              <a:lnSpc>
                <a:spcPct val="101800"/>
              </a:lnSpc>
            </a:pP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cikkelyek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betartására.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habár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henrik</a:t>
            </a: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rövidesen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lemondott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trónról,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cikkelyekbe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minden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leendő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lengyel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királynak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bele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kellett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egyeznie.)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184" y="450774"/>
            <a:ext cx="6218555" cy="79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7236"/>
                </a:solidFill>
                <a:latin typeface="Times New Roman"/>
                <a:cs typeface="Times New Roman"/>
              </a:rPr>
              <a:t>9. </a:t>
            </a:r>
            <a:r>
              <a:rPr sz="1800" b="1" spc="-35" dirty="0">
                <a:solidFill>
                  <a:srgbClr val="007236"/>
                </a:solidFill>
                <a:latin typeface="Times New Roman"/>
                <a:cs typeface="Times New Roman"/>
              </a:rPr>
              <a:t>Hatalmi </a:t>
            </a:r>
            <a:r>
              <a:rPr sz="1800" b="1" spc="-30" dirty="0">
                <a:solidFill>
                  <a:srgbClr val="007236"/>
                </a:solidFill>
                <a:latin typeface="Times New Roman"/>
                <a:cs typeface="Times New Roman"/>
              </a:rPr>
              <a:t>átrendeződés</a:t>
            </a:r>
            <a:r>
              <a:rPr sz="1800" b="1" spc="-254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800" b="1" spc="-55" dirty="0">
                <a:solidFill>
                  <a:srgbClr val="007236"/>
                </a:solidFill>
                <a:latin typeface="Times New Roman"/>
                <a:cs typeface="Times New Roman"/>
              </a:rPr>
              <a:t>Kelet-Közép-Európában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400"/>
              </a:lnSpc>
              <a:spcBef>
                <a:spcPts val="1120"/>
              </a:spcBef>
            </a:pP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Idézzük </a:t>
            </a:r>
            <a:r>
              <a:rPr sz="1200" spc="-40" dirty="0">
                <a:solidFill>
                  <a:srgbClr val="007236"/>
                </a:solidFill>
                <a:latin typeface="Times New Roman"/>
                <a:cs typeface="Times New Roman"/>
              </a:rPr>
              <a:t>fel, </a:t>
            </a:r>
            <a:r>
              <a:rPr sz="1200" dirty="0">
                <a:solidFill>
                  <a:srgbClr val="007236"/>
                </a:solidFill>
                <a:latin typeface="Times New Roman"/>
                <a:cs typeface="Times New Roman"/>
              </a:rPr>
              <a:t>hogyan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alakult </a:t>
            </a:r>
            <a:r>
              <a:rPr sz="1200" spc="-15" dirty="0">
                <a:solidFill>
                  <a:srgbClr val="007236"/>
                </a:solidFill>
                <a:latin typeface="Times New Roman"/>
                <a:cs typeface="Times New Roman"/>
              </a:rPr>
              <a:t>Kelet-Közép-Európa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sorsa </a:t>
            </a:r>
            <a:r>
              <a:rPr sz="1200" spc="-10" dirty="0">
                <a:solidFill>
                  <a:srgbClr val="007236"/>
                </a:solidFill>
                <a:latin typeface="Times New Roman"/>
                <a:cs typeface="Times New Roman"/>
              </a:rPr>
              <a:t>a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középkorban! Emeljünk </a:t>
            </a:r>
            <a:r>
              <a:rPr sz="1200" spc="-10" dirty="0">
                <a:solidFill>
                  <a:srgbClr val="007236"/>
                </a:solidFill>
                <a:latin typeface="Times New Roman"/>
                <a:cs typeface="Times New Roman"/>
              </a:rPr>
              <a:t>ki </a:t>
            </a:r>
            <a:r>
              <a:rPr sz="1200" dirty="0">
                <a:solidFill>
                  <a:srgbClr val="007236"/>
                </a:solidFill>
                <a:latin typeface="Times New Roman"/>
                <a:cs typeface="Times New Roman"/>
              </a:rPr>
              <a:t>néhány </a:t>
            </a:r>
            <a:r>
              <a:rPr sz="1200" spc="-15" dirty="0">
                <a:solidFill>
                  <a:srgbClr val="007236"/>
                </a:solidFill>
                <a:latin typeface="Times New Roman"/>
                <a:cs typeface="Times New Roman"/>
              </a:rPr>
              <a:t>lengyel– 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magyar</a:t>
            </a:r>
            <a:r>
              <a:rPr sz="1200" spc="-30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10" dirty="0">
                <a:solidFill>
                  <a:srgbClr val="007236"/>
                </a:solidFill>
                <a:latin typeface="Times New Roman"/>
                <a:cs typeface="Times New Roman"/>
              </a:rPr>
              <a:t>történelmi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7236"/>
                </a:solidFill>
                <a:latin typeface="Times New Roman"/>
                <a:cs typeface="Times New Roman"/>
              </a:rPr>
              <a:t>kapcsolatot!</a:t>
            </a:r>
            <a:r>
              <a:rPr sz="1200" spc="-30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07236"/>
                </a:solidFill>
                <a:latin typeface="Times New Roman"/>
                <a:cs typeface="Times New Roman"/>
              </a:rPr>
              <a:t>Milyen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07236"/>
                </a:solidFill>
                <a:latin typeface="Times New Roman"/>
                <a:cs typeface="Times New Roman"/>
              </a:rPr>
              <a:t>következményekkel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10" dirty="0">
                <a:solidFill>
                  <a:srgbClr val="007236"/>
                </a:solidFill>
                <a:latin typeface="Times New Roman"/>
                <a:cs typeface="Times New Roman"/>
              </a:rPr>
              <a:t>járt</a:t>
            </a:r>
            <a:r>
              <a:rPr sz="1200" spc="-30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7236"/>
                </a:solidFill>
                <a:latin typeface="Times New Roman"/>
                <a:cs typeface="Times New Roman"/>
              </a:rPr>
              <a:t>a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10" dirty="0">
                <a:solidFill>
                  <a:srgbClr val="007236"/>
                </a:solidFill>
                <a:latin typeface="Times New Roman"/>
                <a:cs typeface="Times New Roman"/>
              </a:rPr>
              <a:t>tatár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007236"/>
                </a:solidFill>
                <a:latin typeface="Times New Roman"/>
                <a:cs typeface="Times New Roman"/>
              </a:rPr>
              <a:t>hódítás</a:t>
            </a:r>
            <a:r>
              <a:rPr sz="1200" spc="-30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007236"/>
                </a:solidFill>
                <a:latin typeface="Times New Roman"/>
                <a:cs typeface="Times New Roman"/>
              </a:rPr>
              <a:t>az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orosz</a:t>
            </a:r>
            <a:r>
              <a:rPr sz="1200" spc="-25" dirty="0">
                <a:solidFill>
                  <a:srgbClr val="007236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7236"/>
                </a:solidFill>
                <a:latin typeface="Times New Roman"/>
                <a:cs typeface="Times New Roman"/>
              </a:rPr>
              <a:t>területeken?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24701" y="1425840"/>
            <a:ext cx="4281139" cy="3315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 rot="21420000">
            <a:off x="2867117" y="2652212"/>
            <a:ext cx="1269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135" dirty="0">
                <a:solidFill>
                  <a:srgbClr val="00ADE8"/>
                </a:solidFill>
                <a:latin typeface="Times New Roman"/>
                <a:cs typeface="Times New Roman"/>
              </a:rPr>
              <a:t>B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 rot="21180000">
            <a:off x="2930000" y="2646440"/>
            <a:ext cx="12241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 rot="21060000">
            <a:off x="2978507" y="2639654"/>
            <a:ext cx="1173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l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 rot="20820000">
            <a:off x="3014792" y="2632380"/>
            <a:ext cx="11695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 rot="20520000">
            <a:off x="3051017" y="2622342"/>
            <a:ext cx="11708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 rot="19020000">
            <a:off x="3094466" y="2600314"/>
            <a:ext cx="11751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70" dirty="0">
                <a:solidFill>
                  <a:srgbClr val="00ADE8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 rot="18780000">
            <a:off x="3123428" y="2571615"/>
            <a:ext cx="11633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 rot="18720000">
            <a:off x="3154197" y="2519266"/>
            <a:ext cx="1487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5" dirty="0">
                <a:solidFill>
                  <a:srgbClr val="00ADE8"/>
                </a:solidFill>
                <a:latin typeface="Times New Roman"/>
                <a:cs typeface="Times New Roman"/>
              </a:rPr>
              <a:t>en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 rot="18660000">
            <a:off x="3222801" y="2439836"/>
            <a:ext cx="1487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5" dirty="0">
                <a:solidFill>
                  <a:srgbClr val="00ADE8"/>
                </a:solidFill>
                <a:latin typeface="Times New Roman"/>
                <a:cs typeface="Times New Roman"/>
              </a:rPr>
              <a:t>ge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 rot="18600000">
            <a:off x="3286060" y="2382682"/>
            <a:ext cx="1189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85" dirty="0">
                <a:solidFill>
                  <a:srgbClr val="00ADE8"/>
                </a:solidFill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 rot="20760000">
            <a:off x="4298792" y="4404705"/>
            <a:ext cx="1269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135" dirty="0">
                <a:solidFill>
                  <a:srgbClr val="00ADE8"/>
                </a:solidFill>
                <a:latin typeface="Times New Roman"/>
                <a:cs typeface="Times New Roman"/>
              </a:rPr>
              <a:t>F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 rot="20880000">
            <a:off x="4378721" y="4385692"/>
            <a:ext cx="1213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 rot="20940000">
            <a:off x="4449937" y="4370681"/>
            <a:ext cx="1208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4520780" y="4357835"/>
            <a:ext cx="1208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 rot="21180000">
            <a:off x="4587343" y="4348194"/>
            <a:ext cx="11722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65" dirty="0">
                <a:solidFill>
                  <a:srgbClr val="00ADE8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 rot="21300000">
            <a:off x="4649632" y="4340504"/>
            <a:ext cx="1213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 rot="21420000">
            <a:off x="4718282" y="4334701"/>
            <a:ext cx="11845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900" i="1" spc="-75" dirty="0">
                <a:solidFill>
                  <a:srgbClr val="00ADE8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21480000">
            <a:off x="4779309" y="4331557"/>
            <a:ext cx="11695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5" dirty="0">
                <a:solidFill>
                  <a:srgbClr val="00ADE8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83234" y="4278619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80000">
            <a:off x="4916284" y="4332519"/>
            <a:ext cx="12241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 rot="360000">
            <a:off x="4993322" y="4338761"/>
            <a:ext cx="12263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540000">
            <a:off x="5067850" y="4349262"/>
            <a:ext cx="1213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780000">
            <a:off x="5137071" y="4363513"/>
            <a:ext cx="11970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85" dirty="0">
                <a:solidFill>
                  <a:srgbClr val="00ADE8"/>
                </a:solidFill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 rot="3120000">
            <a:off x="2596334" y="4213469"/>
            <a:ext cx="126088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50"/>
              </a:lnSpc>
            </a:pPr>
            <a:r>
              <a:rPr sz="85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3360000">
            <a:off x="2632989" y="4263180"/>
            <a:ext cx="121689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55"/>
              </a:lnSpc>
            </a:pPr>
            <a:r>
              <a:rPr sz="850" i="1" spc="-80" dirty="0">
                <a:solidFill>
                  <a:srgbClr val="00ADE8"/>
                </a:solidFill>
                <a:latin typeface="Times New Roman"/>
                <a:cs typeface="Times New Roman"/>
              </a:rPr>
              <a:t>d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3180000">
            <a:off x="2663415" y="4305365"/>
            <a:ext cx="118683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55"/>
              </a:lnSpc>
            </a:pPr>
            <a:r>
              <a:rPr sz="850" i="1" spc="-65" dirty="0">
                <a:solidFill>
                  <a:srgbClr val="00ADE8"/>
                </a:solidFill>
                <a:latin typeface="Times New Roman"/>
                <a:cs typeface="Times New Roman"/>
              </a:rPr>
              <a:t>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2340000">
            <a:off x="2696992" y="4337003"/>
            <a:ext cx="11633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860000">
            <a:off x="2774322" y="4390000"/>
            <a:ext cx="11708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 rot="1740000">
            <a:off x="2806934" y="4409484"/>
            <a:ext cx="11829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75" dirty="0">
                <a:solidFill>
                  <a:srgbClr val="00ADE8"/>
                </a:solidFill>
                <a:latin typeface="Times New Roman"/>
                <a:cs typeface="Times New Roman"/>
              </a:rPr>
              <a:t>-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 rot="1980000">
            <a:off x="2744026" y="4394734"/>
            <a:ext cx="19613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a</a:t>
            </a:r>
            <a:r>
              <a:rPr sz="900" i="1" spc="-95" dirty="0">
                <a:solidFill>
                  <a:srgbClr val="00ADE8"/>
                </a:solidFill>
                <a:latin typeface="Times New Roman"/>
                <a:cs typeface="Times New Roman"/>
              </a:rPr>
              <a:t> </a:t>
            </a:r>
            <a:r>
              <a:rPr sz="900" i="1" spc="-60" dirty="0">
                <a:solidFill>
                  <a:srgbClr val="00ADE8"/>
                </a:solidFill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 rot="2160000">
            <a:off x="2873362" y="4453827"/>
            <a:ext cx="1202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95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 rot="2220000">
            <a:off x="2914224" y="4485438"/>
            <a:ext cx="12251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 rot="2340000">
            <a:off x="2957271" y="4519891"/>
            <a:ext cx="12227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110" dirty="0">
                <a:solidFill>
                  <a:srgbClr val="00ADE8"/>
                </a:solidFill>
                <a:latin typeface="Times New Roman"/>
                <a:cs typeface="Times New Roman"/>
              </a:rPr>
              <a:t>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 rot="2520000">
            <a:off x="2998422" y="4554460"/>
            <a:ext cx="1202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95" dirty="0">
                <a:solidFill>
                  <a:srgbClr val="00ADE8"/>
                </a:solidFill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 rot="2760000">
            <a:off x="3033125" y="4587589"/>
            <a:ext cx="11928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85" dirty="0">
                <a:solidFill>
                  <a:srgbClr val="00ADE8"/>
                </a:solidFill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 rot="540000">
            <a:off x="3340937" y="4110644"/>
            <a:ext cx="22598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5"/>
              </a:lnSpc>
            </a:pPr>
            <a:r>
              <a:rPr sz="900" i="1" spc="-125" dirty="0">
                <a:solidFill>
                  <a:srgbClr val="00ADE8"/>
                </a:solidFill>
                <a:latin typeface="Times New Roman"/>
                <a:cs typeface="Times New Roman"/>
              </a:rPr>
              <a:t>Duna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 rot="19080000">
            <a:off x="3343746" y="3741820"/>
            <a:ext cx="21911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</a:pPr>
            <a:r>
              <a:rPr sz="900" i="1" spc="-90" dirty="0">
                <a:solidFill>
                  <a:srgbClr val="00ADE8"/>
                </a:solidFill>
                <a:latin typeface="Times New Roman"/>
                <a:cs typeface="Times New Roman"/>
              </a:rPr>
              <a:t>Tisza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 rot="1440000">
            <a:off x="4563790" y="3533816"/>
            <a:ext cx="32136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0"/>
              </a:lnSpc>
            </a:pPr>
            <a:r>
              <a:rPr sz="900" i="1" spc="-114" dirty="0">
                <a:solidFill>
                  <a:srgbClr val="00ADE8"/>
                </a:solidFill>
                <a:latin typeface="Times New Roman"/>
                <a:cs typeface="Times New Roman"/>
              </a:rPr>
              <a:t>Dnyeper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 rot="2880000">
            <a:off x="6024815" y="3713388"/>
            <a:ext cx="2395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0"/>
              </a:lnSpc>
            </a:pPr>
            <a:r>
              <a:rPr sz="900" i="1" spc="-100" dirty="0">
                <a:solidFill>
                  <a:srgbClr val="00ADE8"/>
                </a:solidFill>
                <a:latin typeface="Times New Roman"/>
                <a:cs typeface="Times New Roman"/>
              </a:rPr>
              <a:t>Volga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 rot="21540000">
            <a:off x="3555400" y="4125135"/>
            <a:ext cx="6733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70" dirty="0">
                <a:solidFill>
                  <a:srgbClr val="1E1C2A"/>
                </a:solidFill>
                <a:latin typeface="Trebuchet MS"/>
                <a:cs typeface="Trebuchet MS"/>
              </a:rPr>
              <a:t>HAVASALFÖLD</a:t>
            </a:r>
            <a:r>
              <a:rPr sz="1350" spc="-104" baseline="3086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1350" baseline="3086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 rot="21540000">
            <a:off x="3793036" y="4209132"/>
            <a:ext cx="20132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70" dirty="0">
                <a:solidFill>
                  <a:srgbClr val="1E1C2A"/>
                </a:solidFill>
                <a:latin typeface="Trebuchet MS"/>
                <a:cs typeface="Trebuchet MS"/>
              </a:rPr>
              <a:t>F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J</a:t>
            </a:r>
            <a:r>
              <a:rPr sz="900" spc="-45" dirty="0">
                <a:solidFill>
                  <a:srgbClr val="1E1C2A"/>
                </a:solidFill>
                <a:latin typeface="Trebuchet MS"/>
                <a:cs typeface="Trebuchet MS"/>
              </a:rPr>
              <a:t>D</a:t>
            </a: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 rot="21540000">
            <a:off x="3873195" y="3777375"/>
            <a:ext cx="4301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20" dirty="0">
                <a:solidFill>
                  <a:srgbClr val="1E1C2A"/>
                </a:solidFill>
                <a:latin typeface="Trebuchet MS"/>
                <a:cs typeface="Trebuchet MS"/>
              </a:rPr>
              <a:t>M</a:t>
            </a: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r>
              <a:rPr sz="900" spc="-9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r>
              <a:rPr sz="900" spc="-20" dirty="0">
                <a:solidFill>
                  <a:srgbClr val="1E1C2A"/>
                </a:solidFill>
                <a:latin typeface="Trebuchet MS"/>
                <a:cs typeface="Trebuchet MS"/>
              </a:rPr>
              <a:t>D</a:t>
            </a:r>
            <a:r>
              <a:rPr sz="900" spc="-140" dirty="0">
                <a:solidFill>
                  <a:srgbClr val="1E1C2A"/>
                </a:solidFill>
                <a:latin typeface="Trebuchet MS"/>
                <a:cs typeface="Trebuchet MS"/>
              </a:rPr>
              <a:t>V</a:t>
            </a: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AI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 rot="21540000">
            <a:off x="3989095" y="3861371"/>
            <a:ext cx="20132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70" dirty="0">
                <a:solidFill>
                  <a:srgbClr val="1E1C2A"/>
                </a:solidFill>
                <a:latin typeface="Trebuchet MS"/>
                <a:cs typeface="Trebuchet MS"/>
              </a:rPr>
              <a:t>F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J</a:t>
            </a:r>
            <a:r>
              <a:rPr sz="900" spc="-45" dirty="0">
                <a:solidFill>
                  <a:srgbClr val="1E1C2A"/>
                </a:solidFill>
                <a:latin typeface="Trebuchet MS"/>
                <a:cs typeface="Trebuchet MS"/>
              </a:rPr>
              <a:t>D</a:t>
            </a: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 rot="18600000">
            <a:off x="2739780" y="4053267"/>
            <a:ext cx="14667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75" dirty="0">
                <a:solidFill>
                  <a:srgbClr val="1E1C2A"/>
                </a:solidFill>
                <a:latin typeface="Trebuchet MS"/>
                <a:cs typeface="Trebuchet MS"/>
              </a:rPr>
              <a:t>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 rot="18480000">
            <a:off x="2787015" y="3931478"/>
            <a:ext cx="2425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3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r>
              <a:rPr sz="850" spc="35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r>
              <a:rPr sz="900" spc="-30" dirty="0">
                <a:solidFill>
                  <a:srgbClr val="1E1C2A"/>
                </a:solidFill>
                <a:latin typeface="Trebuchet MS"/>
                <a:cs typeface="Trebuchet MS"/>
              </a:rPr>
              <a:t>Y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 rot="18600000">
            <a:off x="2926495" y="3821951"/>
            <a:ext cx="13441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15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 rot="18720000">
            <a:off x="2975106" y="3767172"/>
            <a:ext cx="1295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45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 rot="19080000">
            <a:off x="3043315" y="3696565"/>
            <a:ext cx="13019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 rot="19320000">
            <a:off x="3088737" y="3662987"/>
            <a:ext cx="11704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 rot="19680000">
            <a:off x="3123702" y="3633317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 rot="20280000">
            <a:off x="3187717" y="3598325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 rot="21000000">
            <a:off x="3259165" y="3577779"/>
            <a:ext cx="1269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 rot="21540000">
            <a:off x="3313742" y="3571951"/>
            <a:ext cx="1295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Y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 rot="540000">
            <a:off x="3380558" y="3577100"/>
            <a:ext cx="12779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 rot="1140000">
            <a:off x="3446234" y="3595154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 rot="1620000">
            <a:off x="3516241" y="3626271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92478" y="3831806"/>
            <a:ext cx="388620" cy="27305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99695" marR="5080" indent="-100330">
              <a:lnSpc>
                <a:spcPts val="869"/>
              </a:lnSpc>
              <a:spcBef>
                <a:spcPts val="300"/>
              </a:spcBef>
            </a:pPr>
            <a:r>
              <a:rPr sz="900" spc="-30" dirty="0">
                <a:solidFill>
                  <a:srgbClr val="1E1C2A"/>
                </a:solidFill>
                <a:latin typeface="Trebuchet MS"/>
                <a:cs typeface="Trebuchet MS"/>
              </a:rPr>
              <a:t>ERDÉ</a:t>
            </a:r>
            <a:r>
              <a:rPr sz="900" spc="-105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Y</a:t>
            </a:r>
            <a:r>
              <a:rPr sz="900" spc="-45" dirty="0">
                <a:solidFill>
                  <a:srgbClr val="1E1C2A"/>
                </a:solidFill>
                <a:latin typeface="Trebuchet MS"/>
                <a:cs typeface="Trebuchet MS"/>
              </a:rPr>
              <a:t>I  </a:t>
            </a:r>
            <a:r>
              <a:rPr sz="900" spc="-90" dirty="0">
                <a:solidFill>
                  <a:srgbClr val="1E1C2A"/>
                </a:solidFill>
                <a:latin typeface="Trebuchet MS"/>
                <a:cs typeface="Trebuchet MS"/>
              </a:rPr>
              <a:t>FEJ.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 rot="3000000">
            <a:off x="3040900" y="4144112"/>
            <a:ext cx="13936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 rot="2760000">
            <a:off x="3098893" y="4203462"/>
            <a:ext cx="12751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 rot="2580000">
            <a:off x="3147948" y="4253816"/>
            <a:ext cx="13019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 rot="2340000">
            <a:off x="3207230" y="4312318"/>
            <a:ext cx="1458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75" dirty="0">
                <a:solidFill>
                  <a:srgbClr val="1E1C2A"/>
                </a:solidFill>
                <a:latin typeface="Trebuchet MS"/>
                <a:cs typeface="Trebuchet MS"/>
              </a:rPr>
              <a:t>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 rot="2040000">
            <a:off x="3285416" y="4366877"/>
            <a:ext cx="13441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 rot="1860000">
            <a:off x="3354138" y="4412789"/>
            <a:ext cx="13667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 rot="1560000">
            <a:off x="3458327" y="4468103"/>
            <a:ext cx="13014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30" dirty="0">
                <a:solidFill>
                  <a:srgbClr val="1E1C2A"/>
                </a:solidFill>
                <a:latin typeface="Trebuchet MS"/>
                <a:cs typeface="Trebuchet MS"/>
              </a:rPr>
              <a:t>B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 rot="1440000">
            <a:off x="3515086" y="4491782"/>
            <a:ext cx="11751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 rot="1260000">
            <a:off x="3559493" y="4513173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4" name="object 74"/>
          <p:cNvSpPr txBox="1"/>
          <p:nvPr/>
        </p:nvSpPr>
        <p:spPr>
          <a:xfrm rot="1080000">
            <a:off x="3631301" y="4541076"/>
            <a:ext cx="13879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5" name="object 75"/>
          <p:cNvSpPr txBox="1"/>
          <p:nvPr/>
        </p:nvSpPr>
        <p:spPr>
          <a:xfrm rot="900000">
            <a:off x="3716948" y="4566569"/>
            <a:ext cx="1370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35" dirty="0">
                <a:solidFill>
                  <a:srgbClr val="1E1C2A"/>
                </a:solidFill>
                <a:latin typeface="Trebuchet MS"/>
                <a:cs typeface="Trebuchet MS"/>
              </a:rPr>
              <a:t>D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6" name="object 76"/>
          <p:cNvSpPr txBox="1"/>
          <p:nvPr/>
        </p:nvSpPr>
        <p:spPr>
          <a:xfrm rot="720000">
            <a:off x="3798245" y="4585811"/>
            <a:ext cx="1336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7" name="object 77"/>
          <p:cNvSpPr txBox="1"/>
          <p:nvPr/>
        </p:nvSpPr>
        <p:spPr>
          <a:xfrm rot="540000">
            <a:off x="3872702" y="4599351"/>
            <a:ext cx="1266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8" name="object 78"/>
          <p:cNvSpPr txBox="1"/>
          <p:nvPr/>
        </p:nvSpPr>
        <p:spPr>
          <a:xfrm rot="420000">
            <a:off x="3938505" y="4609767"/>
            <a:ext cx="13843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9" name="object 79"/>
          <p:cNvSpPr txBox="1"/>
          <p:nvPr/>
        </p:nvSpPr>
        <p:spPr>
          <a:xfrm rot="240000">
            <a:off x="4029982" y="4619030"/>
            <a:ext cx="14597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70" dirty="0">
                <a:solidFill>
                  <a:srgbClr val="1E1C2A"/>
                </a:solidFill>
                <a:latin typeface="Trebuchet MS"/>
                <a:cs typeface="Trebuchet MS"/>
              </a:rPr>
              <a:t>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663866" y="3341015"/>
            <a:ext cx="187325" cy="26479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050" marR="5080" indent="-19685">
              <a:lnSpc>
                <a:spcPct val="74100"/>
              </a:lnSpc>
              <a:spcBef>
                <a:spcPts val="380"/>
              </a:spcBef>
            </a:pP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CSEH  </a:t>
            </a:r>
            <a:r>
              <a:rPr sz="900" spc="-140" dirty="0">
                <a:solidFill>
                  <a:srgbClr val="1E1C2A"/>
                </a:solidFill>
                <a:latin typeface="Trebuchet MS"/>
                <a:cs typeface="Trebuchet MS"/>
              </a:rPr>
              <a:t>KIR.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/>
          <p:nvPr/>
        </p:nvSpPr>
        <p:spPr>
          <a:xfrm rot="1740000">
            <a:off x="2984596" y="2979005"/>
            <a:ext cx="12640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2" name="object 82"/>
          <p:cNvSpPr txBox="1"/>
          <p:nvPr/>
        </p:nvSpPr>
        <p:spPr>
          <a:xfrm rot="1560000">
            <a:off x="3070726" y="3024438"/>
            <a:ext cx="12779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3" name="object 83"/>
          <p:cNvSpPr txBox="1"/>
          <p:nvPr/>
        </p:nvSpPr>
        <p:spPr>
          <a:xfrm rot="1500000">
            <a:off x="3163812" y="3072217"/>
            <a:ext cx="1370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4" name="object 84"/>
          <p:cNvSpPr txBox="1"/>
          <p:nvPr/>
        </p:nvSpPr>
        <p:spPr>
          <a:xfrm rot="1440000">
            <a:off x="3280269" y="3143903"/>
            <a:ext cx="2129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r>
              <a:rPr sz="900" spc="-25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1E1C2A"/>
                </a:solidFill>
                <a:latin typeface="Trebuchet MS"/>
                <a:cs typeface="Trebuchet MS"/>
              </a:rPr>
              <a:t>Y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5" name="object 85"/>
          <p:cNvSpPr txBox="1"/>
          <p:nvPr/>
        </p:nvSpPr>
        <p:spPr>
          <a:xfrm rot="1380000">
            <a:off x="3469367" y="3209505"/>
            <a:ext cx="12750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6" name="object 86"/>
          <p:cNvSpPr txBox="1"/>
          <p:nvPr/>
        </p:nvSpPr>
        <p:spPr>
          <a:xfrm rot="1140000">
            <a:off x="3561546" y="3246361"/>
            <a:ext cx="12640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7" name="object 87"/>
          <p:cNvSpPr txBox="1"/>
          <p:nvPr/>
        </p:nvSpPr>
        <p:spPr>
          <a:xfrm rot="120000">
            <a:off x="3730368" y="3273069"/>
            <a:ext cx="1295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8" name="object 88"/>
          <p:cNvSpPr txBox="1"/>
          <p:nvPr/>
        </p:nvSpPr>
        <p:spPr>
          <a:xfrm rot="180000">
            <a:off x="3827135" y="3281344"/>
            <a:ext cx="117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43963" y="3253829"/>
            <a:ext cx="742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0" name="object 90"/>
          <p:cNvSpPr txBox="1"/>
          <p:nvPr/>
        </p:nvSpPr>
        <p:spPr>
          <a:xfrm rot="21480000">
            <a:off x="4015950" y="3280581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1" name="object 91"/>
          <p:cNvSpPr txBox="1"/>
          <p:nvPr/>
        </p:nvSpPr>
        <p:spPr>
          <a:xfrm rot="21360000">
            <a:off x="4152807" y="3256406"/>
            <a:ext cx="49286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 </a:t>
            </a:r>
            <a:r>
              <a:rPr sz="900" spc="-35" dirty="0">
                <a:solidFill>
                  <a:srgbClr val="1E1C2A"/>
                </a:solidFill>
                <a:latin typeface="Trebuchet MS"/>
                <a:cs typeface="Trebuchet MS"/>
              </a:rPr>
              <a:t>Y </a:t>
            </a:r>
            <a:r>
              <a:rPr sz="1350" baseline="3086" dirty="0">
                <a:solidFill>
                  <a:srgbClr val="1E1C2A"/>
                </a:solidFill>
                <a:latin typeface="Trebuchet MS"/>
                <a:cs typeface="Trebuchet MS"/>
              </a:rPr>
              <a:t>S </a:t>
            </a:r>
            <a:r>
              <a:rPr sz="1350" spc="15" baseline="3086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r>
              <a:rPr sz="1350" spc="202" baseline="3086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1350" spc="-60" baseline="3086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1350" baseline="3086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/>
          <p:nvPr/>
        </p:nvSpPr>
        <p:spPr>
          <a:xfrm rot="1380000">
            <a:off x="2832825" y="3252829"/>
            <a:ext cx="1215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14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3" name="object 93"/>
          <p:cNvSpPr txBox="1"/>
          <p:nvPr/>
        </p:nvSpPr>
        <p:spPr>
          <a:xfrm rot="1560000">
            <a:off x="2870717" y="3270160"/>
            <a:ext cx="1215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180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4" name="object 94"/>
          <p:cNvSpPr txBox="1"/>
          <p:nvPr/>
        </p:nvSpPr>
        <p:spPr>
          <a:xfrm rot="1740000">
            <a:off x="2901694" y="3285214"/>
            <a:ext cx="1166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75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5" name="object 95"/>
          <p:cNvSpPr txBox="1"/>
          <p:nvPr/>
        </p:nvSpPr>
        <p:spPr>
          <a:xfrm rot="1980000">
            <a:off x="2926658" y="3301764"/>
            <a:ext cx="1208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6" name="object 96"/>
          <p:cNvSpPr txBox="1"/>
          <p:nvPr/>
        </p:nvSpPr>
        <p:spPr>
          <a:xfrm rot="2400000">
            <a:off x="2960422" y="3326338"/>
            <a:ext cx="12071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170" dirty="0">
                <a:solidFill>
                  <a:srgbClr val="1E1C2A"/>
                </a:solidFill>
                <a:latin typeface="Trebuchet MS"/>
                <a:cs typeface="Trebuchet MS"/>
              </a:rPr>
              <a:t>É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7" name="object 97"/>
          <p:cNvSpPr txBox="1"/>
          <p:nvPr/>
        </p:nvSpPr>
        <p:spPr>
          <a:xfrm rot="3000000">
            <a:off x="2991149" y="3357452"/>
            <a:ext cx="1211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180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8" name="object 98"/>
          <p:cNvSpPr txBox="1"/>
          <p:nvPr/>
        </p:nvSpPr>
        <p:spPr>
          <a:xfrm rot="3360000">
            <a:off x="3013224" y="3384921"/>
            <a:ext cx="115318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50" spc="-6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99" name="object 99"/>
          <p:cNvSpPr txBox="1"/>
          <p:nvPr/>
        </p:nvSpPr>
        <p:spPr>
          <a:xfrm rot="3420000">
            <a:off x="3029360" y="3415339"/>
            <a:ext cx="123405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50" spc="-114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765581" y="3694456"/>
            <a:ext cx="1676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140" dirty="0">
                <a:solidFill>
                  <a:srgbClr val="1E1C2A"/>
                </a:solidFill>
                <a:latin typeface="Trebuchet MS"/>
                <a:cs typeface="Trebuchet MS"/>
              </a:rPr>
              <a:t>B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écs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1" name="object 101"/>
          <p:cNvSpPr txBox="1"/>
          <p:nvPr/>
        </p:nvSpPr>
        <p:spPr>
          <a:xfrm rot="19800000">
            <a:off x="2583273" y="3036432"/>
            <a:ext cx="1298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30" dirty="0">
                <a:solidFill>
                  <a:srgbClr val="1E1C2A"/>
                </a:solidFill>
                <a:latin typeface="Trebuchet MS"/>
                <a:cs typeface="Trebuchet MS"/>
              </a:rPr>
              <a:t>P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 rot="19380000">
            <a:off x="2641196" y="2992675"/>
            <a:ext cx="13900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 rot="19200000">
            <a:off x="2705696" y="2898679"/>
            <a:ext cx="2356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15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r>
              <a:rPr sz="900" spc="4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 rot="19320000">
            <a:off x="2865181" y="2808375"/>
            <a:ext cx="1308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 rot="19740000">
            <a:off x="2922005" y="2763955"/>
            <a:ext cx="13915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 rot="21420000">
            <a:off x="3006799" y="2740607"/>
            <a:ext cx="1295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 rot="60000">
            <a:off x="3072846" y="2739770"/>
            <a:ext cx="12750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 rot="300000">
            <a:off x="3137061" y="2743568"/>
            <a:ext cx="13014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0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 rot="480000">
            <a:off x="3207142" y="2751981"/>
            <a:ext cx="1336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 rot="660000">
            <a:off x="3280508" y="2764651"/>
            <a:ext cx="13563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 rot="21300000">
            <a:off x="4851471" y="2597359"/>
            <a:ext cx="13014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 rot="21180000">
            <a:off x="4953739" y="2585239"/>
            <a:ext cx="1380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 rot="20520000">
            <a:off x="5064505" y="2563542"/>
            <a:ext cx="12750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 rot="20040000">
            <a:off x="5153867" y="2522961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 rot="19920000">
            <a:off x="5307379" y="2451509"/>
            <a:ext cx="13232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25" dirty="0">
                <a:solidFill>
                  <a:srgbClr val="1E1C2A"/>
                </a:solidFill>
                <a:latin typeface="Trebuchet MS"/>
                <a:cs typeface="Trebuchet MS"/>
              </a:rPr>
              <a:t>C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 rot="19800000">
            <a:off x="5397761" y="2399812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 rot="19680000">
            <a:off x="5488348" y="2346525"/>
            <a:ext cx="1298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 rot="19620000">
            <a:off x="5577569" y="2232974"/>
            <a:ext cx="29893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S </a:t>
            </a: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 rot="360000">
            <a:off x="4331728" y="3804923"/>
            <a:ext cx="13014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 rot="720000">
            <a:off x="4436799" y="3830003"/>
            <a:ext cx="16804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r>
              <a:rPr sz="900" spc="-114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Í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 rot="540000">
            <a:off x="4582852" y="3858907"/>
            <a:ext cx="14717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70" dirty="0">
                <a:solidFill>
                  <a:srgbClr val="1E1C2A"/>
                </a:solidFill>
                <a:latin typeface="Trebuchet MS"/>
                <a:cs typeface="Trebuchet MS"/>
              </a:rPr>
              <a:t>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 rot="120000">
            <a:off x="4690204" y="3869850"/>
            <a:ext cx="117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 rot="20520000">
            <a:off x="4819487" y="3847138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 rot="20640000">
            <a:off x="4913568" y="3816516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 rot="20760000">
            <a:off x="5014608" y="3788477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 rot="20940000">
            <a:off x="5116240" y="3766706"/>
            <a:ext cx="12722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 rot="21240000">
            <a:off x="5208496" y="3751249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 rot="180000">
            <a:off x="5313776" y="3746175"/>
            <a:ext cx="13563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 rot="17460000">
            <a:off x="2573172" y="2133400"/>
            <a:ext cx="126656" cy="11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50" spc="3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0" name="object 130"/>
          <p:cNvSpPr txBox="1"/>
          <p:nvPr/>
        </p:nvSpPr>
        <p:spPr>
          <a:xfrm rot="18180000">
            <a:off x="2640709" y="1995190"/>
            <a:ext cx="130908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50" dirty="0">
                <a:solidFill>
                  <a:srgbClr val="1E1C2A"/>
                </a:solidFill>
                <a:latin typeface="Trebuchet MS"/>
                <a:cs typeface="Trebuchet MS"/>
              </a:rPr>
              <a:t>V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1" name="object 131"/>
          <p:cNvSpPr txBox="1"/>
          <p:nvPr/>
        </p:nvSpPr>
        <p:spPr>
          <a:xfrm rot="18600000">
            <a:off x="2733053" y="1870860"/>
            <a:ext cx="12693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45" dirty="0">
                <a:solidFill>
                  <a:srgbClr val="1E1C2A"/>
                </a:solidFill>
                <a:latin typeface="Trebuchet MS"/>
                <a:cs typeface="Trebuchet MS"/>
              </a:rPr>
              <a:t>É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 rot="19020000">
            <a:off x="2836236" y="1755458"/>
            <a:ext cx="13719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40" dirty="0">
                <a:solidFill>
                  <a:srgbClr val="1E1C2A"/>
                </a:solidFill>
                <a:latin typeface="Trebuchet MS"/>
                <a:cs typeface="Trebuchet MS"/>
              </a:rPr>
              <a:t>D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 rot="19860000">
            <a:off x="3060807" y="1588244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 rot="20700000">
            <a:off x="3193936" y="1532843"/>
            <a:ext cx="11781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5" name="object 135"/>
          <p:cNvSpPr txBox="1"/>
          <p:nvPr/>
        </p:nvSpPr>
        <p:spPr>
          <a:xfrm rot="21300000">
            <a:off x="3323582" y="1511222"/>
            <a:ext cx="1298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6" name="object 136"/>
          <p:cNvSpPr txBox="1"/>
          <p:nvPr/>
        </p:nvSpPr>
        <p:spPr>
          <a:xfrm rot="21480000">
            <a:off x="3476991" y="1501695"/>
            <a:ext cx="1336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655152" y="1473671"/>
            <a:ext cx="80010" cy="16383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L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801859" y="1468019"/>
            <a:ext cx="742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Y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9" name="object 139"/>
          <p:cNvSpPr txBox="1"/>
          <p:nvPr/>
        </p:nvSpPr>
        <p:spPr>
          <a:xfrm rot="60000">
            <a:off x="3915598" y="1499929"/>
            <a:ext cx="12722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0" name="object 140"/>
          <p:cNvSpPr txBox="1"/>
          <p:nvPr/>
        </p:nvSpPr>
        <p:spPr>
          <a:xfrm rot="120000">
            <a:off x="4064769" y="1504152"/>
            <a:ext cx="1336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1" name="object 141"/>
          <p:cNvSpPr txBox="1"/>
          <p:nvPr/>
        </p:nvSpPr>
        <p:spPr>
          <a:xfrm rot="180000">
            <a:off x="4222218" y="1511211"/>
            <a:ext cx="13563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 rot="20340000">
            <a:off x="2443893" y="3869541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5" dirty="0">
                <a:solidFill>
                  <a:srgbClr val="1E1C2A"/>
                </a:solidFill>
                <a:latin typeface="Trebuchet MS"/>
                <a:cs typeface="Trebuchet MS"/>
              </a:rPr>
              <a:t>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 rot="19980000">
            <a:off x="2511190" y="3840377"/>
            <a:ext cx="1336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 rot="18240000">
            <a:off x="2570516" y="3799618"/>
            <a:ext cx="129335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50" dirty="0">
                <a:solidFill>
                  <a:srgbClr val="1E1C2A"/>
                </a:solidFill>
                <a:latin typeface="Trebuchet MS"/>
                <a:cs typeface="Trebuchet MS"/>
              </a:rPr>
              <a:t>B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/>
          <p:nvPr/>
        </p:nvSpPr>
        <p:spPr>
          <a:xfrm rot="17880000">
            <a:off x="2600751" y="3747540"/>
            <a:ext cx="126944" cy="11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50" spc="3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46" name="object 146"/>
          <p:cNvSpPr txBox="1"/>
          <p:nvPr/>
        </p:nvSpPr>
        <p:spPr>
          <a:xfrm rot="18000000">
            <a:off x="2627309" y="3694556"/>
            <a:ext cx="129645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850" dirty="0">
                <a:solidFill>
                  <a:srgbClr val="1E1C2A"/>
                </a:solidFill>
                <a:latin typeface="Trebuchet MS"/>
                <a:cs typeface="Trebuchet MS"/>
              </a:rPr>
              <a:t>B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47" name="object 147"/>
          <p:cNvSpPr txBox="1"/>
          <p:nvPr/>
        </p:nvSpPr>
        <p:spPr>
          <a:xfrm rot="18540000">
            <a:off x="2662893" y="3634484"/>
            <a:ext cx="1354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10" dirty="0">
                <a:solidFill>
                  <a:srgbClr val="1E1C2A"/>
                </a:solidFill>
                <a:latin typeface="Trebuchet MS"/>
                <a:cs typeface="Trebuchet MS"/>
              </a:rPr>
              <a:t>U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8" name="object 148"/>
          <p:cNvSpPr txBox="1"/>
          <p:nvPr/>
        </p:nvSpPr>
        <p:spPr>
          <a:xfrm rot="20040000">
            <a:off x="2724165" y="3588254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9" name="object 149"/>
          <p:cNvSpPr txBox="1"/>
          <p:nvPr/>
        </p:nvSpPr>
        <p:spPr>
          <a:xfrm rot="20460000">
            <a:off x="2785455" y="3561508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 rot="20820000">
            <a:off x="2877186" y="3535241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30" dirty="0">
                <a:solidFill>
                  <a:srgbClr val="1E1C2A"/>
                </a:solidFill>
                <a:latin typeface="Trebuchet MS"/>
                <a:cs typeface="Trebuchet MS"/>
              </a:rPr>
              <a:t>B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1" name="object 151"/>
          <p:cNvSpPr txBox="1"/>
          <p:nvPr/>
        </p:nvSpPr>
        <p:spPr>
          <a:xfrm rot="21000000">
            <a:off x="2927113" y="3525684"/>
            <a:ext cx="117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2" name="object 152"/>
          <p:cNvSpPr txBox="1"/>
          <p:nvPr/>
        </p:nvSpPr>
        <p:spPr>
          <a:xfrm rot="21180000">
            <a:off x="2964963" y="3518330"/>
            <a:ext cx="13044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3" name="object 153"/>
          <p:cNvSpPr txBox="1"/>
          <p:nvPr/>
        </p:nvSpPr>
        <p:spPr>
          <a:xfrm rot="21360000">
            <a:off x="3014385" y="3513514"/>
            <a:ext cx="11708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768917" y="2550476"/>
            <a:ext cx="380365" cy="34734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O</a:t>
            </a:r>
            <a:endParaRPr sz="900">
              <a:latin typeface="Trebuchet MS"/>
              <a:cs typeface="Trebuchet MS"/>
            </a:endParaRPr>
          </a:p>
          <a:p>
            <a:pPr marL="71120">
              <a:lnSpc>
                <a:spcPct val="100000"/>
              </a:lnSpc>
              <a:spcBef>
                <a:spcPts val="185"/>
              </a:spcBef>
            </a:pPr>
            <a:r>
              <a:rPr sz="900" spc="-135" dirty="0">
                <a:solidFill>
                  <a:srgbClr val="1E1C2A"/>
                </a:solidFill>
                <a:latin typeface="Trebuchet MS"/>
                <a:cs typeface="Trebuchet MS"/>
              </a:rPr>
              <a:t>Moszkv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241520" y="3780257"/>
            <a:ext cx="3581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r>
              <a:rPr sz="900" spc="-135" dirty="0">
                <a:solidFill>
                  <a:srgbClr val="1E1C2A"/>
                </a:solidFill>
                <a:latin typeface="Trebuchet MS"/>
                <a:cs typeface="Trebuchet MS"/>
              </a:rPr>
              <a:t>sztr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ahán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055993" y="2459903"/>
            <a:ext cx="468630" cy="5207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spc="60" dirty="0">
                <a:solidFill>
                  <a:srgbClr val="1E1C2A"/>
                </a:solidFill>
                <a:latin typeface="Trebuchet MS"/>
                <a:cs typeface="Trebuchet MS"/>
              </a:rPr>
              <a:t>KAZÁNI</a:t>
            </a:r>
            <a:r>
              <a:rPr sz="900" spc="-185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endParaRPr sz="900">
              <a:latin typeface="Trebuchet MS"/>
              <a:cs typeface="Trebuchet MS"/>
            </a:endParaRPr>
          </a:p>
          <a:p>
            <a:pPr marL="30480" algn="ctr">
              <a:lnSpc>
                <a:spcPct val="100000"/>
              </a:lnSpc>
              <a:spcBef>
                <a:spcPts val="215"/>
              </a:spcBef>
            </a:pP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Kazán</a:t>
            </a:r>
            <a:endParaRPr sz="900">
              <a:latin typeface="Trebuchet MS"/>
              <a:cs typeface="Trebuchet MS"/>
            </a:endParaRPr>
          </a:p>
          <a:p>
            <a:pPr marR="5080" algn="ctr">
              <a:lnSpc>
                <a:spcPct val="100000"/>
              </a:lnSpc>
              <a:spcBef>
                <a:spcPts val="225"/>
              </a:spcBef>
            </a:pPr>
            <a:r>
              <a:rPr sz="900" spc="55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r>
              <a:rPr sz="900" spc="90" dirty="0">
                <a:solidFill>
                  <a:srgbClr val="1E1C2A"/>
                </a:solidFill>
                <a:latin typeface="Trebuchet MS"/>
                <a:cs typeface="Trebuchet MS"/>
              </a:rPr>
              <a:t>ÁNS</a:t>
            </a:r>
            <a:r>
              <a:rPr sz="900" spc="8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7" name="object 157"/>
          <p:cNvSpPr txBox="1"/>
          <p:nvPr/>
        </p:nvSpPr>
        <p:spPr>
          <a:xfrm rot="19080000">
            <a:off x="5853974" y="3468174"/>
            <a:ext cx="1337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8" name="object 158"/>
          <p:cNvSpPr txBox="1"/>
          <p:nvPr/>
        </p:nvSpPr>
        <p:spPr>
          <a:xfrm rot="19560000">
            <a:off x="5913050" y="3424087"/>
            <a:ext cx="12693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9" name="object 159"/>
          <p:cNvSpPr txBox="1"/>
          <p:nvPr/>
        </p:nvSpPr>
        <p:spPr>
          <a:xfrm rot="20040000">
            <a:off x="5968426" y="3390231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5" dirty="0">
                <a:solidFill>
                  <a:srgbClr val="1E1C2A"/>
                </a:solidFill>
                <a:latin typeface="Trebuchet MS"/>
                <a:cs typeface="Trebuchet MS"/>
              </a:rPr>
              <a:t>Z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0" name="object 160"/>
          <p:cNvSpPr txBox="1"/>
          <p:nvPr/>
        </p:nvSpPr>
        <p:spPr>
          <a:xfrm rot="20460000">
            <a:off x="6032193" y="3363454"/>
            <a:ext cx="12779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85" dirty="0">
                <a:solidFill>
                  <a:srgbClr val="1E1C2A"/>
                </a:solidFill>
                <a:latin typeface="Trebuchet MS"/>
                <a:cs typeface="Trebuchet MS"/>
              </a:rPr>
              <a:t>T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1" name="object 161"/>
          <p:cNvSpPr txBox="1"/>
          <p:nvPr/>
        </p:nvSpPr>
        <p:spPr>
          <a:xfrm rot="20940000">
            <a:off x="6095216" y="3345636"/>
            <a:ext cx="1295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0" dirty="0">
                <a:solidFill>
                  <a:srgbClr val="1E1C2A"/>
                </a:solidFill>
                <a:latin typeface="Trebuchet MS"/>
                <a:cs typeface="Trebuchet MS"/>
              </a:rPr>
              <a:t>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2" name="object 162"/>
          <p:cNvSpPr txBox="1"/>
          <p:nvPr/>
        </p:nvSpPr>
        <p:spPr>
          <a:xfrm rot="1080000">
            <a:off x="6323654" y="3369951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3" name="object 163"/>
          <p:cNvSpPr txBox="1"/>
          <p:nvPr/>
        </p:nvSpPr>
        <p:spPr>
          <a:xfrm rot="1440000">
            <a:off x="6396025" y="3398546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4" name="object 164"/>
          <p:cNvSpPr txBox="1"/>
          <p:nvPr/>
        </p:nvSpPr>
        <p:spPr>
          <a:xfrm rot="1740000">
            <a:off x="6457379" y="3424549"/>
            <a:ext cx="1176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5" name="object 165"/>
          <p:cNvSpPr txBox="1"/>
          <p:nvPr/>
        </p:nvSpPr>
        <p:spPr>
          <a:xfrm rot="19920000">
            <a:off x="5962440" y="3560513"/>
            <a:ext cx="13075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4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6" name="object 166"/>
          <p:cNvSpPr txBox="1"/>
          <p:nvPr/>
        </p:nvSpPr>
        <p:spPr>
          <a:xfrm rot="20400000">
            <a:off x="6027962" y="3529203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7" name="object 167"/>
          <p:cNvSpPr txBox="1"/>
          <p:nvPr/>
        </p:nvSpPr>
        <p:spPr>
          <a:xfrm rot="21000000">
            <a:off x="6103968" y="3506963"/>
            <a:ext cx="13737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5" dirty="0">
                <a:solidFill>
                  <a:srgbClr val="1E1C2A"/>
                </a:solidFill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8" name="object 168"/>
          <p:cNvSpPr txBox="1"/>
          <p:nvPr/>
        </p:nvSpPr>
        <p:spPr>
          <a:xfrm rot="60000">
            <a:off x="6167962" y="3338571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A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9" name="object 169"/>
          <p:cNvSpPr txBox="1"/>
          <p:nvPr/>
        </p:nvSpPr>
        <p:spPr>
          <a:xfrm rot="60000">
            <a:off x="6182791" y="3500564"/>
            <a:ext cx="12807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dirty="0">
                <a:solidFill>
                  <a:srgbClr val="1E1C2A"/>
                </a:solidFill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0" name="object 170"/>
          <p:cNvSpPr txBox="1"/>
          <p:nvPr/>
        </p:nvSpPr>
        <p:spPr>
          <a:xfrm rot="660000">
            <a:off x="6245940" y="3349274"/>
            <a:ext cx="1370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5" dirty="0">
                <a:solidFill>
                  <a:srgbClr val="1E1C2A"/>
                </a:solidFill>
                <a:latin typeface="Trebuchet MS"/>
                <a:cs typeface="Trebuchet MS"/>
              </a:rPr>
              <a:t>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1" name="object 171"/>
          <p:cNvSpPr txBox="1"/>
          <p:nvPr/>
        </p:nvSpPr>
        <p:spPr>
          <a:xfrm rot="660000">
            <a:off x="6250381" y="3509827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10" dirty="0">
                <a:solidFill>
                  <a:srgbClr val="1E1C2A"/>
                </a:solidFill>
                <a:latin typeface="Trebuchet MS"/>
                <a:cs typeface="Trebuchet MS"/>
              </a:rPr>
              <a:t>Á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2" name="object 172"/>
          <p:cNvSpPr txBox="1"/>
          <p:nvPr/>
        </p:nvSpPr>
        <p:spPr>
          <a:xfrm rot="1020000">
            <a:off x="6323303" y="3529146"/>
            <a:ext cx="1363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40" dirty="0">
                <a:solidFill>
                  <a:srgbClr val="1E1C2A"/>
                </a:solidFill>
                <a:latin typeface="Trebuchet MS"/>
                <a:cs typeface="Trebuchet MS"/>
              </a:rPr>
              <a:t>G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534905" y="1452080"/>
            <a:ext cx="111633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969"/>
              </a:lnSpc>
              <a:spcBef>
                <a:spcPts val="100"/>
              </a:spcBef>
            </a:pP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Az 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Orosz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Cárság 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IV. </a:t>
            </a:r>
            <a:r>
              <a:rPr sz="900" spc="-130" dirty="0">
                <a:solidFill>
                  <a:srgbClr val="1E1C2A"/>
                </a:solidFill>
                <a:latin typeface="Trebuchet MS"/>
                <a:cs typeface="Trebuchet MS"/>
              </a:rPr>
              <a:t>Iván</a:t>
            </a:r>
            <a:r>
              <a:rPr sz="900" spc="-85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135" dirty="0">
                <a:solidFill>
                  <a:srgbClr val="1E1C2A"/>
                </a:solidFill>
                <a:latin typeface="Trebuchet MS"/>
                <a:cs typeface="Trebuchet MS"/>
              </a:rPr>
              <a:t>előtt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ts val="860"/>
              </a:lnSpc>
            </a:pP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IV. </a:t>
            </a:r>
            <a:r>
              <a:rPr sz="900" spc="-130" dirty="0">
                <a:solidFill>
                  <a:srgbClr val="1E1C2A"/>
                </a:solidFill>
                <a:latin typeface="Trebuchet MS"/>
                <a:cs typeface="Trebuchet MS"/>
              </a:rPr>
              <a:t>Iván </a:t>
            </a: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támadó</a:t>
            </a:r>
            <a:r>
              <a:rPr sz="900" spc="-130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hadjáratai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ts val="860"/>
              </a:lnSpc>
            </a:pP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IV. </a:t>
            </a:r>
            <a:r>
              <a:rPr sz="900" spc="-130" dirty="0">
                <a:solidFill>
                  <a:srgbClr val="1E1C2A"/>
                </a:solidFill>
                <a:latin typeface="Trebuchet MS"/>
                <a:cs typeface="Trebuchet MS"/>
              </a:rPr>
              <a:t>Iván</a:t>
            </a:r>
            <a:r>
              <a:rPr sz="900" spc="-120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130" dirty="0">
                <a:solidFill>
                  <a:srgbClr val="1E1C2A"/>
                </a:solidFill>
                <a:latin typeface="Trebuchet MS"/>
                <a:cs typeface="Trebuchet MS"/>
              </a:rPr>
              <a:t>hódításai</a:t>
            </a:r>
            <a:endParaRPr sz="900">
              <a:latin typeface="Trebuchet MS"/>
              <a:cs typeface="Trebuchet MS"/>
            </a:endParaRPr>
          </a:p>
          <a:p>
            <a:pPr marR="5080">
              <a:lnSpc>
                <a:spcPct val="79700"/>
              </a:lnSpc>
              <a:spcBef>
                <a:spcPts val="110"/>
              </a:spcBef>
            </a:pPr>
            <a:r>
              <a:rPr sz="900" spc="-155" dirty="0">
                <a:solidFill>
                  <a:srgbClr val="1E1C2A"/>
                </a:solidFill>
                <a:latin typeface="Trebuchet MS"/>
                <a:cs typeface="Trebuchet MS"/>
              </a:rPr>
              <a:t>Orosz </a:t>
            </a:r>
            <a:r>
              <a:rPr sz="900" spc="-140" dirty="0">
                <a:solidFill>
                  <a:srgbClr val="1E1C2A"/>
                </a:solidFill>
                <a:latin typeface="Trebuchet MS"/>
                <a:cs typeface="Trebuchet MS"/>
              </a:rPr>
              <a:t>felderítő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utak </a:t>
            </a:r>
            <a:r>
              <a:rPr sz="900" spc="-135" dirty="0">
                <a:solidFill>
                  <a:srgbClr val="1E1C2A"/>
                </a:solidFill>
                <a:latin typeface="Trebuchet MS"/>
                <a:cs typeface="Trebuchet MS"/>
              </a:rPr>
              <a:t>Szibéria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felé  </a:t>
            </a:r>
            <a:r>
              <a:rPr sz="900" spc="-150" dirty="0">
                <a:solidFill>
                  <a:srgbClr val="1E1C2A"/>
                </a:solidFill>
                <a:latin typeface="Trebuchet MS"/>
                <a:cs typeface="Trebuchet MS"/>
              </a:rPr>
              <a:t>Oszmán-török </a:t>
            </a:r>
            <a:r>
              <a:rPr sz="900" spc="-135" dirty="0">
                <a:solidFill>
                  <a:srgbClr val="1E1C2A"/>
                </a:solidFill>
                <a:latin typeface="Trebuchet MS"/>
                <a:cs typeface="Trebuchet MS"/>
              </a:rPr>
              <a:t>vazallusterület 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Hatalmi</a:t>
            </a:r>
            <a:r>
              <a:rPr sz="900" spc="-140" dirty="0">
                <a:solidFill>
                  <a:srgbClr val="1E1C2A"/>
                </a:solidFill>
                <a:latin typeface="Trebuchet MS"/>
                <a:cs typeface="Trebuchet MS"/>
              </a:rPr>
              <a:t> </a:t>
            </a:r>
            <a:r>
              <a:rPr sz="900" spc="-145" dirty="0">
                <a:solidFill>
                  <a:srgbClr val="1E1C2A"/>
                </a:solidFill>
                <a:latin typeface="Trebuchet MS"/>
                <a:cs typeface="Trebuchet MS"/>
              </a:rPr>
              <a:t>ellentétek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423341" y="1428343"/>
            <a:ext cx="4285615" cy="3312160"/>
          </a:xfrm>
          <a:custGeom>
            <a:avLst/>
            <a:gdLst/>
            <a:ahLst/>
            <a:cxnLst/>
            <a:rect l="l" t="t" r="r" b="b"/>
            <a:pathLst>
              <a:path w="4285615" h="3312160">
                <a:moveTo>
                  <a:pt x="0" y="3311944"/>
                </a:moveTo>
                <a:lnTo>
                  <a:pt x="4285145" y="3311944"/>
                </a:lnTo>
                <a:lnTo>
                  <a:pt x="4285145" y="0"/>
                </a:lnTo>
                <a:lnTo>
                  <a:pt x="0" y="0"/>
                </a:lnTo>
                <a:lnTo>
                  <a:pt x="0" y="3311944"/>
                </a:lnTo>
                <a:close/>
              </a:path>
            </a:pathLst>
          </a:custGeom>
          <a:ln w="6350">
            <a:solidFill>
              <a:srgbClr val="B8DA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5" name="object 175"/>
          <p:cNvGrpSpPr/>
          <p:nvPr/>
        </p:nvGrpSpPr>
        <p:grpSpPr>
          <a:xfrm>
            <a:off x="511559" y="3483063"/>
            <a:ext cx="1804670" cy="1313815"/>
            <a:chOff x="511559" y="3483063"/>
            <a:chExt cx="1804670" cy="1313815"/>
          </a:xfrm>
        </p:grpSpPr>
        <p:sp>
          <p:nvSpPr>
            <p:cNvPr id="176" name="object 176"/>
            <p:cNvSpPr/>
            <p:nvPr/>
          </p:nvSpPr>
          <p:spPr>
            <a:xfrm>
              <a:off x="511559" y="3483063"/>
              <a:ext cx="1804416" cy="1313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29062" y="3500551"/>
              <a:ext cx="1719580" cy="1226820"/>
            </a:xfrm>
            <a:custGeom>
              <a:avLst/>
              <a:gdLst/>
              <a:ahLst/>
              <a:cxnLst/>
              <a:rect l="l" t="t" r="r" b="b"/>
              <a:pathLst>
                <a:path w="1719580" h="1226820">
                  <a:moveTo>
                    <a:pt x="1719402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1154671"/>
                  </a:lnTo>
                  <a:lnTo>
                    <a:pt x="1124" y="1196301"/>
                  </a:lnTo>
                  <a:lnTo>
                    <a:pt x="8999" y="1217679"/>
                  </a:lnTo>
                  <a:lnTo>
                    <a:pt x="30373" y="1225555"/>
                  </a:lnTo>
                  <a:lnTo>
                    <a:pt x="71996" y="1226680"/>
                  </a:lnTo>
                  <a:lnTo>
                    <a:pt x="1719402" y="1226680"/>
                  </a:lnTo>
                  <a:lnTo>
                    <a:pt x="1719402" y="0"/>
                  </a:lnTo>
                  <a:close/>
                </a:path>
              </a:pathLst>
            </a:custGeom>
            <a:solidFill>
              <a:srgbClr val="DAE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8" name="object 178"/>
          <p:cNvSpPr txBox="1"/>
          <p:nvPr/>
        </p:nvSpPr>
        <p:spPr>
          <a:xfrm>
            <a:off x="536737" y="3547161"/>
            <a:ext cx="1702435" cy="11404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7310" marR="64769" algn="just">
              <a:lnSpc>
                <a:spcPct val="101800"/>
              </a:lnSpc>
              <a:spcBef>
                <a:spcPts val="80"/>
              </a:spcBef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Mely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birodalmak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veszélyeztették 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lengyel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Királyság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déli 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keleti 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határait?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Mi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lett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sorsa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Arany 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horda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utódállamainak?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Melyik 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térség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lett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nagyhatalmak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ütkö- 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zőzónája?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Milyen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stratégiai</a:t>
            </a:r>
            <a:r>
              <a:rPr sz="900" spc="-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előnyt 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jelentett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volna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régió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birtoklása 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egyes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országoknak?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79" name="object 179"/>
          <p:cNvGrpSpPr/>
          <p:nvPr/>
        </p:nvGrpSpPr>
        <p:grpSpPr>
          <a:xfrm>
            <a:off x="525887" y="3497376"/>
            <a:ext cx="1738630" cy="1233170"/>
            <a:chOff x="525887" y="3497376"/>
            <a:chExt cx="1738630" cy="1233170"/>
          </a:xfrm>
        </p:grpSpPr>
        <p:sp>
          <p:nvSpPr>
            <p:cNvPr id="180" name="object 180"/>
            <p:cNvSpPr/>
            <p:nvPr/>
          </p:nvSpPr>
          <p:spPr>
            <a:xfrm>
              <a:off x="529062" y="3500551"/>
              <a:ext cx="1719580" cy="1226820"/>
            </a:xfrm>
            <a:custGeom>
              <a:avLst/>
              <a:gdLst/>
              <a:ahLst/>
              <a:cxnLst/>
              <a:rect l="l" t="t" r="r" b="b"/>
              <a:pathLst>
                <a:path w="1719580" h="1226820">
                  <a:moveTo>
                    <a:pt x="71996" y="0"/>
                  </a:move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1154671"/>
                  </a:lnTo>
                  <a:lnTo>
                    <a:pt x="1124" y="1196301"/>
                  </a:lnTo>
                  <a:lnTo>
                    <a:pt x="8999" y="1217679"/>
                  </a:lnTo>
                  <a:lnTo>
                    <a:pt x="30373" y="1225555"/>
                  </a:lnTo>
                  <a:lnTo>
                    <a:pt x="71996" y="1226680"/>
                  </a:lnTo>
                  <a:lnTo>
                    <a:pt x="1719402" y="1226680"/>
                  </a:lnTo>
                  <a:lnTo>
                    <a:pt x="1719402" y="0"/>
                  </a:lnTo>
                  <a:lnTo>
                    <a:pt x="71996" y="0"/>
                  </a:lnTo>
                  <a:close/>
                </a:path>
              </a:pathLst>
            </a:custGeom>
            <a:ln w="6350">
              <a:solidFill>
                <a:srgbClr val="DAEB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251637" y="3547821"/>
              <a:ext cx="0" cy="1094740"/>
            </a:xfrm>
            <a:custGeom>
              <a:avLst/>
              <a:gdLst/>
              <a:ahLst/>
              <a:cxnLst/>
              <a:rect l="l" t="t" r="r" b="b"/>
              <a:pathLst>
                <a:path h="1094739">
                  <a:moveTo>
                    <a:pt x="0" y="109440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723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251637" y="3510076"/>
              <a:ext cx="0" cy="1207770"/>
            </a:xfrm>
            <a:custGeom>
              <a:avLst/>
              <a:gdLst/>
              <a:ahLst/>
              <a:cxnLst/>
              <a:rect l="l" t="t" r="r" b="b"/>
              <a:pathLst>
                <a:path h="1207770">
                  <a:moveTo>
                    <a:pt x="0" y="1207630"/>
                  </a:moveTo>
                  <a:lnTo>
                    <a:pt x="0" y="1207630"/>
                  </a:lnTo>
                </a:path>
                <a:path h="120777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72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3" name="object 183"/>
          <p:cNvSpPr txBox="1"/>
          <p:nvPr/>
        </p:nvSpPr>
        <p:spPr>
          <a:xfrm>
            <a:off x="513184" y="3124479"/>
            <a:ext cx="1749425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Kelet-Európa 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hatalmi </a:t>
            </a:r>
            <a:r>
              <a:rPr sz="9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viszonyai </a:t>
            </a:r>
            <a:r>
              <a:rPr sz="9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i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16–17.  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században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13184" y="4982921"/>
            <a:ext cx="3517900" cy="44043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hu-HU" sz="1200" b="1" spc="-5" dirty="0">
                <a:solidFill>
                  <a:srgbClr val="007236"/>
                </a:solidFill>
                <a:latin typeface="Trebuchet MS"/>
                <a:cs typeface="Trebuchet MS"/>
              </a:rPr>
              <a:t>L</a:t>
            </a:r>
            <a:r>
              <a:rPr sz="1200" b="1" spc="-5" dirty="0" err="1" smtClean="0">
                <a:solidFill>
                  <a:srgbClr val="007236"/>
                </a:solidFill>
                <a:latin typeface="Trebuchet MS"/>
                <a:cs typeface="Trebuchet MS"/>
              </a:rPr>
              <a:t>engyelország</a:t>
            </a:r>
            <a:r>
              <a:rPr sz="1200" b="1" spc="-150" dirty="0" smtClean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55" dirty="0">
                <a:solidFill>
                  <a:srgbClr val="007236"/>
                </a:solidFill>
                <a:latin typeface="Trebuchet MS"/>
                <a:cs typeface="Trebuchet MS"/>
              </a:rPr>
              <a:t>helyzete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dirty="0">
                <a:solidFill>
                  <a:srgbClr val="007236"/>
                </a:solidFill>
                <a:latin typeface="Arial"/>
                <a:cs typeface="Arial"/>
              </a:rPr>
              <a:t>Miért </a:t>
            </a:r>
            <a:r>
              <a:rPr sz="900" spc="-10" dirty="0">
                <a:solidFill>
                  <a:srgbClr val="007236"/>
                </a:solidFill>
                <a:latin typeface="Arial"/>
                <a:cs typeface="Arial"/>
              </a:rPr>
              <a:t>vált </a:t>
            </a:r>
            <a:r>
              <a:rPr sz="900" spc="-55" dirty="0">
                <a:solidFill>
                  <a:srgbClr val="007236"/>
                </a:solidFill>
                <a:latin typeface="Arial"/>
                <a:cs typeface="Arial"/>
              </a:rPr>
              <a:t>erőssé </a:t>
            </a:r>
            <a:r>
              <a:rPr sz="900" spc="-70" dirty="0">
                <a:solidFill>
                  <a:srgbClr val="007236"/>
                </a:solidFill>
                <a:latin typeface="Arial"/>
                <a:cs typeface="Arial"/>
              </a:rPr>
              <a:t>a </a:t>
            </a:r>
            <a:r>
              <a:rPr sz="900" spc="-25" dirty="0">
                <a:solidFill>
                  <a:srgbClr val="007236"/>
                </a:solidFill>
                <a:latin typeface="Arial"/>
                <a:cs typeface="Arial"/>
              </a:rPr>
              <a:t>rendiség</a:t>
            </a:r>
            <a:r>
              <a:rPr sz="900" spc="-1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007236"/>
                </a:solidFill>
                <a:latin typeface="Arial"/>
                <a:cs typeface="Arial"/>
              </a:rPr>
              <a:t>az </a:t>
            </a:r>
            <a:r>
              <a:rPr sz="900" spc="-45" dirty="0">
                <a:solidFill>
                  <a:srgbClr val="007236"/>
                </a:solidFill>
                <a:latin typeface="Arial"/>
                <a:cs typeface="Arial"/>
              </a:rPr>
              <a:t>országban?</a:t>
            </a:r>
            <a:endParaRPr sz="9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20"/>
              </a:spcBef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16.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században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Európa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keleti felének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nagy részét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litvánokkal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per- 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szonáluniós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kapcsolatban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álló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Lengyel Királyság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uralta.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Egykori 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ellenfele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(német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lovagrend)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15.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közepén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vazallusa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lett,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ve- 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szélyes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szomszédnak 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déli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határok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mentén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előrenyomuló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oszmán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Birodalom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számított.</a:t>
            </a:r>
            <a:endParaRPr sz="1000" dirty="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térség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történelmi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gazdasági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fejlődését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nagyban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befolyásolták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nyugat-európai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változások.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kelet-európai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régió számára</a:t>
            </a:r>
            <a:r>
              <a:rPr sz="10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kezdetben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hasznot hozott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átrendeződő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nyugati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gazdaság. 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árforradalom 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hatása</a:t>
            </a:r>
            <a:r>
              <a:rPr sz="1000" b="1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megnövelte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igényt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lengyel</a:t>
            </a:r>
            <a:r>
              <a:rPr sz="1000" b="1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gabonára,</a:t>
            </a:r>
            <a:r>
              <a:rPr sz="1000" b="1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Hanza,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majd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hol-  land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kereskedők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hajói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terményt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nyugat-Európába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szállították.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ki-  bontakozó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gabonakonjunktúra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nemességet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termelés fo-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kozására,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majorsági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területek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kiterjesztésére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ösztönözte,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jobbágyi 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terhek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(adóterhek,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robotnapok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száma,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szabad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költözés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tiltása)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folya-  matosan nőttek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korban.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kontinentális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munkamegosztás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társa-  dalmi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hatása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hosszabb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távon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feudális viszonyokat</a:t>
            </a:r>
            <a:r>
              <a:rPr sz="1000" b="1" spc="-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konzerválta.</a:t>
            </a:r>
            <a:endParaRPr sz="1000" dirty="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nyugat-európai társadalmakkal szemben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nemesség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sokkal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nagyobb számarányú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volt (8-10%),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főnemesség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bevételeinek  növekedése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politikai</a:t>
            </a:r>
            <a:r>
              <a:rPr sz="10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térnyeréssel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járt.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rendi</a:t>
            </a:r>
            <a:r>
              <a:rPr sz="1000" b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jogok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kiterjesztése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rendi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országgyűlés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(szejm)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előretörése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már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16.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elején</a:t>
            </a:r>
            <a:r>
              <a:rPr sz="10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meg-  kezdődött.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nemesség elérte,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hogy 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király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nem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hozhat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törvényeket  a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szejm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beleegyezése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nélkül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(1505),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majd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Jagelló-ház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kihalása</a:t>
            </a:r>
            <a:r>
              <a:rPr sz="1000" b="1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után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(1572)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még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inkább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korlátozták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választott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uralkodó</a:t>
            </a:r>
            <a:r>
              <a:rPr sz="1000" b="1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jogköreit.</a:t>
            </a:r>
            <a:endParaRPr sz="1000" dirty="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néhány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évvel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később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rendek az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erdélyi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fejedelmet,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Bá- 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thory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Istvánt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választották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meg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királynak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(1576–1586).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Báthory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egy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török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elleni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közép-európai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összefogást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sürgetett,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energiáját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lekötöt-  ték a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területek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elleni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orosz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támadások.</a:t>
            </a:r>
            <a:endParaRPr sz="1000" dirty="0">
              <a:latin typeface="Times New Roman"/>
              <a:cs typeface="Times New Roman"/>
            </a:endParaRPr>
          </a:p>
        </p:txBody>
      </p:sp>
      <p:grpSp>
        <p:nvGrpSpPr>
          <p:cNvPr id="185" name="object 185"/>
          <p:cNvGrpSpPr/>
          <p:nvPr/>
        </p:nvGrpSpPr>
        <p:grpSpPr>
          <a:xfrm>
            <a:off x="4194450" y="8676119"/>
            <a:ext cx="2578735" cy="732155"/>
            <a:chOff x="4194450" y="8676119"/>
            <a:chExt cx="2578735" cy="732155"/>
          </a:xfrm>
        </p:grpSpPr>
        <p:sp>
          <p:nvSpPr>
            <p:cNvPr id="186" name="object 186"/>
            <p:cNvSpPr/>
            <p:nvPr/>
          </p:nvSpPr>
          <p:spPr>
            <a:xfrm>
              <a:off x="4194450" y="8676119"/>
              <a:ext cx="2578618" cy="73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205850" y="8687523"/>
              <a:ext cx="2501265" cy="655320"/>
            </a:xfrm>
            <a:custGeom>
              <a:avLst/>
              <a:gdLst/>
              <a:ahLst/>
              <a:cxnLst/>
              <a:rect l="l" t="t" r="r" b="b"/>
              <a:pathLst>
                <a:path w="2501265" h="655320">
                  <a:moveTo>
                    <a:pt x="2501138" y="0"/>
                  </a:moveTo>
                  <a:lnTo>
                    <a:pt x="0" y="0"/>
                  </a:lnTo>
                  <a:lnTo>
                    <a:pt x="0" y="583171"/>
                  </a:lnTo>
                  <a:lnTo>
                    <a:pt x="1124" y="624801"/>
                  </a:lnTo>
                  <a:lnTo>
                    <a:pt x="8999" y="646179"/>
                  </a:lnTo>
                  <a:lnTo>
                    <a:pt x="30373" y="654055"/>
                  </a:lnTo>
                  <a:lnTo>
                    <a:pt x="71996" y="655180"/>
                  </a:lnTo>
                  <a:lnTo>
                    <a:pt x="2429129" y="655180"/>
                  </a:lnTo>
                  <a:lnTo>
                    <a:pt x="2470759" y="654055"/>
                  </a:lnTo>
                  <a:lnTo>
                    <a:pt x="2492136" y="646179"/>
                  </a:lnTo>
                  <a:lnTo>
                    <a:pt x="2500012" y="624801"/>
                  </a:lnTo>
                  <a:lnTo>
                    <a:pt x="2501138" y="583171"/>
                  </a:lnTo>
                  <a:lnTo>
                    <a:pt x="2501138" y="0"/>
                  </a:lnTo>
                  <a:close/>
                </a:path>
              </a:pathLst>
            </a:custGeom>
            <a:solidFill>
              <a:srgbClr val="DAE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object 188"/>
          <p:cNvSpPr txBox="1"/>
          <p:nvPr/>
        </p:nvSpPr>
        <p:spPr>
          <a:xfrm>
            <a:off x="4268321" y="8721432"/>
            <a:ext cx="2374900" cy="581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6675" marR="5080" indent="-54610">
              <a:lnSpc>
                <a:spcPct val="101800"/>
              </a:lnSpc>
              <a:spcBef>
                <a:spcPts val="80"/>
              </a:spcBef>
              <a:buChar char="•"/>
              <a:tabLst>
                <a:tab pos="67310" algn="l"/>
              </a:tabLst>
            </a:pP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Hogyan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korlátozták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lengyel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rendek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uralko- 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dót?</a:t>
            </a:r>
            <a:endParaRPr sz="900">
              <a:latin typeface="Arial"/>
              <a:cs typeface="Arial"/>
            </a:endParaRPr>
          </a:p>
          <a:p>
            <a:pPr marL="66675" marR="5080" indent="-54610">
              <a:lnSpc>
                <a:spcPct val="101800"/>
              </a:lnSpc>
              <a:buChar char="•"/>
              <a:tabLst>
                <a:tab pos="67310" algn="l"/>
              </a:tabLst>
            </a:pP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Milyen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joggal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ruházta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fel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rendelkezés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rende- 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ket?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89" name="object 189"/>
          <p:cNvGrpSpPr/>
          <p:nvPr/>
        </p:nvGrpSpPr>
        <p:grpSpPr>
          <a:xfrm>
            <a:off x="4202675" y="8684348"/>
            <a:ext cx="2507615" cy="661670"/>
            <a:chOff x="4202675" y="8684348"/>
            <a:chExt cx="2507615" cy="661670"/>
          </a:xfrm>
        </p:grpSpPr>
        <p:sp>
          <p:nvSpPr>
            <p:cNvPr id="190" name="object 190"/>
            <p:cNvSpPr/>
            <p:nvPr/>
          </p:nvSpPr>
          <p:spPr>
            <a:xfrm>
              <a:off x="4205850" y="8687523"/>
              <a:ext cx="2501265" cy="655320"/>
            </a:xfrm>
            <a:custGeom>
              <a:avLst/>
              <a:gdLst/>
              <a:ahLst/>
              <a:cxnLst/>
              <a:rect l="l" t="t" r="r" b="b"/>
              <a:pathLst>
                <a:path w="2501265" h="655320">
                  <a:moveTo>
                    <a:pt x="0" y="0"/>
                  </a:moveTo>
                  <a:lnTo>
                    <a:pt x="0" y="583171"/>
                  </a:lnTo>
                  <a:lnTo>
                    <a:pt x="1124" y="624801"/>
                  </a:lnTo>
                  <a:lnTo>
                    <a:pt x="8999" y="646179"/>
                  </a:lnTo>
                  <a:lnTo>
                    <a:pt x="30373" y="654055"/>
                  </a:lnTo>
                  <a:lnTo>
                    <a:pt x="71996" y="655180"/>
                  </a:lnTo>
                  <a:lnTo>
                    <a:pt x="2429129" y="655180"/>
                  </a:lnTo>
                  <a:lnTo>
                    <a:pt x="2470759" y="654055"/>
                  </a:lnTo>
                  <a:lnTo>
                    <a:pt x="2492136" y="646179"/>
                  </a:lnTo>
                  <a:lnTo>
                    <a:pt x="2500012" y="624801"/>
                  </a:lnTo>
                  <a:lnTo>
                    <a:pt x="2501138" y="583171"/>
                  </a:lnTo>
                  <a:lnTo>
                    <a:pt x="2501138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DAEB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286177" y="8697048"/>
              <a:ext cx="2381250" cy="0"/>
            </a:xfrm>
            <a:custGeom>
              <a:avLst/>
              <a:gdLst/>
              <a:ahLst/>
              <a:cxnLst/>
              <a:rect l="l" t="t" r="r" b="b"/>
              <a:pathLst>
                <a:path w="2381250">
                  <a:moveTo>
                    <a:pt x="0" y="0"/>
                  </a:moveTo>
                  <a:lnTo>
                    <a:pt x="2381211" y="0"/>
                  </a:lnTo>
                </a:path>
              </a:pathLst>
            </a:custGeom>
            <a:ln w="25400">
              <a:solidFill>
                <a:srgbClr val="00723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210587" y="8697048"/>
              <a:ext cx="2494915" cy="0"/>
            </a:xfrm>
            <a:custGeom>
              <a:avLst/>
              <a:gdLst/>
              <a:ahLst/>
              <a:cxnLst/>
              <a:rect l="l" t="t" r="r" b="b"/>
              <a:pathLst>
                <a:path w="2494915">
                  <a:moveTo>
                    <a:pt x="0" y="0"/>
                  </a:moveTo>
                  <a:lnTo>
                    <a:pt x="0" y="0"/>
                  </a:lnTo>
                </a:path>
                <a:path w="2494915">
                  <a:moveTo>
                    <a:pt x="2494597" y="0"/>
                  </a:moveTo>
                  <a:lnTo>
                    <a:pt x="2494597" y="0"/>
                  </a:lnTo>
                </a:path>
              </a:pathLst>
            </a:custGeom>
            <a:ln w="25400">
              <a:solidFill>
                <a:srgbClr val="0072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3883" y="392480"/>
            <a:ext cx="6192520" cy="0"/>
          </a:xfrm>
          <a:custGeom>
            <a:avLst/>
            <a:gdLst/>
            <a:ahLst/>
            <a:cxnLst/>
            <a:rect l="l" t="t" r="r" b="b"/>
            <a:pathLst>
              <a:path w="6192520">
                <a:moveTo>
                  <a:pt x="0" y="0"/>
                </a:moveTo>
                <a:lnTo>
                  <a:pt x="619199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1183" y="189407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1180" y="192875"/>
            <a:ext cx="2297430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sz="9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I. A világ és Európa a kora újkorban </a:t>
            </a:r>
            <a:endParaRPr lang="hu-HU" sz="9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1180" y="464921"/>
            <a:ext cx="3517900" cy="294183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hu-HU" sz="1200" b="1" spc="145" dirty="0">
                <a:solidFill>
                  <a:srgbClr val="007236"/>
                </a:solidFill>
                <a:latin typeface="Trebuchet MS"/>
                <a:cs typeface="Trebuchet MS"/>
              </a:rPr>
              <a:t>A</a:t>
            </a:r>
            <a:r>
              <a:rPr sz="1200" b="1" spc="-150" dirty="0" smtClean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35" dirty="0">
                <a:solidFill>
                  <a:srgbClr val="007236"/>
                </a:solidFill>
                <a:latin typeface="Trebuchet MS"/>
                <a:cs typeface="Trebuchet MS"/>
              </a:rPr>
              <a:t>térség</a:t>
            </a:r>
            <a:r>
              <a:rPr sz="1200" b="1" spc="-145" dirty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30" dirty="0">
                <a:solidFill>
                  <a:srgbClr val="007236"/>
                </a:solidFill>
                <a:latin typeface="Trebuchet MS"/>
                <a:cs typeface="Trebuchet MS"/>
              </a:rPr>
              <a:t>vallási</a:t>
            </a:r>
            <a:r>
              <a:rPr sz="1200" b="1" spc="-145" dirty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35" dirty="0">
                <a:solidFill>
                  <a:srgbClr val="007236"/>
                </a:solidFill>
                <a:latin typeface="Trebuchet MS"/>
                <a:cs typeface="Trebuchet MS"/>
              </a:rPr>
              <a:t>viszonyai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spc="-5" dirty="0">
                <a:solidFill>
                  <a:srgbClr val="007236"/>
                </a:solidFill>
                <a:latin typeface="Arial"/>
                <a:cs typeface="Arial"/>
              </a:rPr>
              <a:t>Mi </a:t>
            </a:r>
            <a:r>
              <a:rPr sz="900" spc="-20" dirty="0">
                <a:solidFill>
                  <a:srgbClr val="007236"/>
                </a:solidFill>
                <a:latin typeface="Arial"/>
                <a:cs typeface="Arial"/>
              </a:rPr>
              <a:t>jellemezte </a:t>
            </a:r>
            <a:r>
              <a:rPr sz="900" spc="-70" dirty="0">
                <a:solidFill>
                  <a:srgbClr val="007236"/>
                </a:solidFill>
                <a:latin typeface="Arial"/>
                <a:cs typeface="Arial"/>
              </a:rPr>
              <a:t>a </a:t>
            </a:r>
            <a:r>
              <a:rPr sz="900" spc="-30" dirty="0">
                <a:solidFill>
                  <a:srgbClr val="007236"/>
                </a:solidFill>
                <a:latin typeface="Arial"/>
                <a:cs typeface="Arial"/>
              </a:rPr>
              <a:t>térség </a:t>
            </a:r>
            <a:r>
              <a:rPr sz="900" spc="-35" dirty="0">
                <a:solidFill>
                  <a:srgbClr val="007236"/>
                </a:solidFill>
                <a:latin typeface="Arial"/>
                <a:cs typeface="Arial"/>
              </a:rPr>
              <a:t>vallási</a:t>
            </a:r>
            <a:r>
              <a:rPr sz="900" spc="-175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007236"/>
                </a:solidFill>
                <a:latin typeface="Arial"/>
                <a:cs typeface="Arial"/>
              </a:rPr>
              <a:t>sokszínűségét?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régió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vallásilag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sokszínűvé</a:t>
            </a:r>
            <a:r>
              <a:rPr sz="10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vált.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lutheránus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vallást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először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Times New Roman"/>
                <a:cs typeface="Times New Roman"/>
              </a:rPr>
              <a:t>né-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met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lovagrend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utolsó nagymestere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vette 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fel,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amikor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világi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állammá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alakította át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országát. 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evangélikus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hit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átterjedt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Skandináviára,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Lengyel Királyságban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reformáció lendülete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megtorpant,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 ország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katolicizmus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mellett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maradt.</a:t>
            </a:r>
            <a:endParaRPr sz="1000" dirty="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térség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keleti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részén kialakult 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görög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katolikus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vallás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Ennek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vallásnak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hívei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elfogadták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római pápa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főségét,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megőrizhettek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néhány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ortodox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gyakorlatot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(például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liturgia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menete,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illetve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papok  nősülhetnek).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görögkeleti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vallás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helyzete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ezzel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nem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rendült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meg,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mi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több, a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cári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politika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egyre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sikeresebben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lépett 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fel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ortodox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hit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védelmezőjeként.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15" dirty="0">
                <a:solidFill>
                  <a:srgbClr val="007236"/>
                </a:solidFill>
                <a:latin typeface="Trebuchet MS"/>
                <a:cs typeface="Trebuchet MS"/>
              </a:rPr>
              <a:t>Oroszország</a:t>
            </a:r>
            <a:r>
              <a:rPr sz="1200" b="1" spc="-125" dirty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35" dirty="0">
                <a:solidFill>
                  <a:srgbClr val="007236"/>
                </a:solidFill>
                <a:latin typeface="Trebuchet MS"/>
                <a:cs typeface="Trebuchet MS"/>
              </a:rPr>
              <a:t>felemelkedése</a:t>
            </a:r>
            <a:endParaRPr sz="12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900" spc="-15" dirty="0">
                <a:solidFill>
                  <a:srgbClr val="007236"/>
                </a:solidFill>
                <a:latin typeface="Arial"/>
                <a:cs typeface="Arial"/>
              </a:rPr>
              <a:t>Milyen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007236"/>
                </a:solidFill>
                <a:latin typeface="Arial"/>
                <a:cs typeface="Arial"/>
              </a:rPr>
              <a:t>fő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7236"/>
                </a:solidFill>
                <a:latin typeface="Arial"/>
                <a:cs typeface="Arial"/>
              </a:rPr>
              <a:t>törekvései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007236"/>
                </a:solidFill>
                <a:latin typeface="Arial"/>
                <a:cs typeface="Arial"/>
              </a:rPr>
              <a:t>voltak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007236"/>
                </a:solidFill>
                <a:latin typeface="Arial"/>
                <a:cs typeface="Arial"/>
              </a:rPr>
              <a:t>a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7236"/>
                </a:solidFill>
                <a:latin typeface="Arial"/>
                <a:cs typeface="Arial"/>
              </a:rPr>
              <a:t>cári</a:t>
            </a:r>
            <a:r>
              <a:rPr sz="900" spc="-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7236"/>
                </a:solidFill>
                <a:latin typeface="Arial"/>
                <a:cs typeface="Arial"/>
              </a:rPr>
              <a:t>külpolitikának?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1180" y="3497681"/>
            <a:ext cx="3517900" cy="353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Moszkvai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Fejedelemség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15.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második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felében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beolvasztotta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többi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orosz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részfejedelemséget,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függetlenítette magát 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tatároktól 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(arany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Horda).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16.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közepén </a:t>
            </a:r>
            <a:r>
              <a:rPr sz="1000" b="1" spc="-55" dirty="0">
                <a:solidFill>
                  <a:srgbClr val="231F20"/>
                </a:solidFill>
                <a:latin typeface="Times New Roman"/>
                <a:cs typeface="Times New Roman"/>
              </a:rPr>
              <a:t>IV.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(Rettenetes) </a:t>
            </a:r>
            <a:r>
              <a:rPr sz="10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Iván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már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cár-  rá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koronáztatta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magát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(1547),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amely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egykori bizánci császári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cím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tekintélyének kisajátítását jelentette. 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uralkodó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erőszakos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szemé- 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lyisége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kiszámíthatatlan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önkény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évtizedeit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hozta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el.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belső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leszá- 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molások</a:t>
            </a:r>
            <a:r>
              <a:rPr sz="1000" b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sokszor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véres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mészárlásokba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torkolltak,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szolgáló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nemesség  csapatai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cár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feltétlen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hívei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lettek.</a:t>
            </a:r>
            <a:endParaRPr sz="100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IV.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Iván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nagyszabású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hódító</a:t>
            </a:r>
            <a:r>
              <a:rPr sz="1000" b="1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Times New Roman"/>
                <a:cs typeface="Times New Roman"/>
              </a:rPr>
              <a:t>hadjáratokba</a:t>
            </a:r>
            <a:r>
              <a:rPr sz="1000" b="1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kezdett.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az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orosz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csapa-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tok kijutottak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Volga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folyóhoz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Kaszpi-tengerhez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(ahol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legyőzték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arany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Horda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utódállamait),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míg 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cár uralkodása 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vége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felé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pedig  megkezdődött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Szibéria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felé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való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terjeszkedés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is. 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IV.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Iván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elhúzódó 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háborút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indított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Baltikumért,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kezdeti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sikerek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után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Báthory  István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király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hadai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visszaverték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támadásokat.</a:t>
            </a:r>
            <a:endParaRPr sz="100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IV.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Iván halála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után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az orosz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állam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jelentősen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meggyengült. </a:t>
            </a:r>
            <a:r>
              <a:rPr sz="1000" spc="120" dirty="0">
                <a:solidFill>
                  <a:srgbClr val="231F20"/>
                </a:solidFill>
                <a:latin typeface="Times New Roman"/>
                <a:cs typeface="Times New Roman"/>
              </a:rPr>
              <a:t>az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állandó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belviszályokat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kihasználva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lengyelek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átmenetileg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még  Moszkvát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megszállták.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zűrzavaros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időszaknak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egy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népi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felke- 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lés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vetett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véget,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bojári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(főnemesi)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tanács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egy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addig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nem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túl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jelentős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családot,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Romanov-dinasztiát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emelte 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hatalomba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(1613).</a:t>
            </a:r>
            <a:endParaRPr sz="100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17.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második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felében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megkezdődött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Oroszország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térnye- 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rése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nyugaton.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lengyel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Királyságtól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elhúzódó harcokat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követően 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megszerezték </a:t>
            </a:r>
            <a:r>
              <a:rPr sz="1000" b="1" spc="-25" dirty="0">
                <a:solidFill>
                  <a:srgbClr val="231F20"/>
                </a:solidFill>
                <a:latin typeface="Times New Roman"/>
                <a:cs typeface="Times New Roman"/>
              </a:rPr>
              <a:t>Kelet-Ukrajnát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(Kijevet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Dnyepertől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keletre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lévő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területet).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1180" y="7297521"/>
            <a:ext cx="2426335" cy="3632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200" b="1" spc="-65" dirty="0">
                <a:solidFill>
                  <a:srgbClr val="007236"/>
                </a:solidFill>
                <a:latin typeface="Trebuchet MS"/>
                <a:cs typeface="Trebuchet MS"/>
              </a:rPr>
              <a:t>I. </a:t>
            </a:r>
            <a:r>
              <a:rPr sz="1200" b="1" spc="-50" dirty="0">
                <a:solidFill>
                  <a:srgbClr val="007236"/>
                </a:solidFill>
                <a:latin typeface="Trebuchet MS"/>
                <a:cs typeface="Trebuchet MS"/>
              </a:rPr>
              <a:t>péter</a:t>
            </a:r>
            <a:r>
              <a:rPr sz="1200" b="1" spc="-180" dirty="0">
                <a:solidFill>
                  <a:srgbClr val="007236"/>
                </a:solidFill>
                <a:latin typeface="Trebuchet MS"/>
                <a:cs typeface="Trebuchet MS"/>
              </a:rPr>
              <a:t> </a:t>
            </a:r>
            <a:r>
              <a:rPr sz="1200" b="1" spc="-10" dirty="0">
                <a:solidFill>
                  <a:srgbClr val="007236"/>
                </a:solidFill>
                <a:latin typeface="Trebuchet MS"/>
                <a:cs typeface="Trebuchet MS"/>
              </a:rPr>
              <a:t>időszaka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900" spc="-5" dirty="0">
                <a:solidFill>
                  <a:srgbClr val="007236"/>
                </a:solidFill>
                <a:latin typeface="Arial"/>
                <a:cs typeface="Arial"/>
              </a:rPr>
              <a:t>hogyan </a:t>
            </a:r>
            <a:r>
              <a:rPr sz="900" spc="-10" dirty="0">
                <a:solidFill>
                  <a:srgbClr val="007236"/>
                </a:solidFill>
                <a:latin typeface="Arial"/>
                <a:cs typeface="Arial"/>
              </a:rPr>
              <a:t>törekedett </a:t>
            </a:r>
            <a:r>
              <a:rPr sz="900" spc="-70" dirty="0">
                <a:solidFill>
                  <a:srgbClr val="007236"/>
                </a:solidFill>
                <a:latin typeface="Arial"/>
                <a:cs typeface="Arial"/>
              </a:rPr>
              <a:t>a </a:t>
            </a:r>
            <a:r>
              <a:rPr sz="900" spc="-40" dirty="0">
                <a:solidFill>
                  <a:srgbClr val="007236"/>
                </a:solidFill>
                <a:latin typeface="Arial"/>
                <a:cs typeface="Arial"/>
              </a:rPr>
              <a:t>cár országának</a:t>
            </a:r>
            <a:r>
              <a:rPr sz="900" spc="-160" dirty="0">
                <a:solidFill>
                  <a:srgbClr val="007236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007236"/>
                </a:solidFill>
                <a:latin typeface="Arial"/>
                <a:cs typeface="Arial"/>
              </a:rPr>
              <a:t>megújítására?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1180" y="7790281"/>
            <a:ext cx="351790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17.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század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végén </a:t>
            </a:r>
            <a:r>
              <a:rPr sz="1000" b="1" spc="5" dirty="0">
                <a:solidFill>
                  <a:srgbClr val="231F20"/>
                </a:solidFill>
                <a:latin typeface="Times New Roman"/>
                <a:cs typeface="Times New Roman"/>
              </a:rPr>
              <a:t>I. </a:t>
            </a:r>
            <a:r>
              <a:rPr sz="10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(Nagy)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Péter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(1689–1725)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lett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oroszország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cárja.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Miután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ténylegesen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egyeduralkodóvá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vált (féltestvére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halálát  követően),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nyugat-európai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utazásra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indult.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gyakran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álruhában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utazó cárt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fogászati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módszerektől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kezdve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hajóácsi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munkálatokig 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minden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érdekelte. 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másfél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éves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körút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alatt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az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uralkodó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közelről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ta- 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pasztalhatta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meg </a:t>
            </a:r>
            <a:r>
              <a:rPr sz="1000" b="1" spc="-3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Nyugat </a:t>
            </a:r>
            <a:r>
              <a:rPr sz="1000" b="1" spc="-5" dirty="0">
                <a:solidFill>
                  <a:srgbClr val="231F20"/>
                </a:solidFill>
                <a:latin typeface="Times New Roman"/>
                <a:cs typeface="Times New Roman"/>
              </a:rPr>
              <a:t>fejlettségét,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felismerte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oroszország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elmaradottságát.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Hazatérve a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Nyugat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utolérését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tűzte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ki</a:t>
            </a:r>
            <a:r>
              <a:rPr sz="10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célul.</a:t>
            </a:r>
            <a:endParaRPr sz="1000">
              <a:latin typeface="Times New Roman"/>
              <a:cs typeface="Times New Roman"/>
            </a:endParaRPr>
          </a:p>
          <a:p>
            <a:pPr marL="12700" marR="5080" indent="143510" algn="just">
              <a:lnSpc>
                <a:spcPct val="100000"/>
              </a:lnSpc>
            </a:pP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cár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élete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végéig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sokszor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erőszakos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rendelkezésekhez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folyamodott  a </a:t>
            </a:r>
            <a:r>
              <a:rPr sz="1000" b="1" spc="-15" dirty="0">
                <a:solidFill>
                  <a:srgbClr val="231F20"/>
                </a:solidFill>
                <a:latin typeface="Times New Roman"/>
                <a:cs typeface="Times New Roman"/>
              </a:rPr>
              <a:t>könyörtelen </a:t>
            </a:r>
            <a:r>
              <a:rPr sz="1000" b="1" spc="-20" dirty="0">
                <a:solidFill>
                  <a:srgbClr val="231F20"/>
                </a:solidFill>
                <a:latin typeface="Times New Roman"/>
                <a:cs typeface="Times New Roman"/>
              </a:rPr>
              <a:t>haladás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érdekében.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Megtiltotta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udvarában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váro-  sokban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231F20"/>
                </a:solidFill>
                <a:latin typeface="Times New Roman"/>
                <a:cs typeface="Times New Roman"/>
              </a:rPr>
              <a:t>keleties </a:t>
            </a:r>
            <a:r>
              <a:rPr sz="1000" b="1" dirty="0">
                <a:solidFill>
                  <a:srgbClr val="231F20"/>
                </a:solidFill>
                <a:latin typeface="Times New Roman"/>
                <a:cs typeface="Times New Roman"/>
              </a:rPr>
              <a:t>öltözetet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(szakáll-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kaftánviselet),</a:t>
            </a:r>
            <a:r>
              <a:rPr sz="1000" spc="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megrögzötten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5977" y="3884675"/>
            <a:ext cx="1845945" cy="7213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Viktor </a:t>
            </a:r>
            <a:r>
              <a:rPr sz="9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M. </a:t>
            </a:r>
            <a:r>
              <a:rPr sz="9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Vasznyecov: 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IV. </a:t>
            </a:r>
            <a:r>
              <a:rPr sz="9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Iván  </a:t>
            </a:r>
            <a:r>
              <a:rPr sz="9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Hároméves </a:t>
            </a:r>
            <a:r>
              <a:rPr sz="900" i="1" spc="-35" dirty="0">
                <a:solidFill>
                  <a:srgbClr val="231F20"/>
                </a:solidFill>
                <a:latin typeface="Times New Roman"/>
                <a:cs typeface="Times New Roman"/>
              </a:rPr>
              <a:t>korában, </a:t>
            </a:r>
            <a:r>
              <a:rPr sz="9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1533-ban </a:t>
            </a:r>
            <a:r>
              <a:rPr sz="9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lett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moszk-  </a:t>
            </a:r>
            <a:r>
              <a:rPr sz="9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vai nagyfejedelem, cárként </a:t>
            </a:r>
            <a:r>
              <a:rPr sz="9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1547 </a:t>
            </a:r>
            <a:r>
              <a:rPr sz="90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és </a:t>
            </a:r>
            <a:r>
              <a:rPr sz="9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1584 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között </a:t>
            </a:r>
            <a:r>
              <a:rPr sz="9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uralkodott. </a:t>
            </a:r>
            <a:r>
              <a:rPr sz="9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(A </a:t>
            </a:r>
            <a:r>
              <a:rPr sz="9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festmény 1897-ben  </a:t>
            </a:r>
            <a:r>
              <a:rPr sz="9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készült)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8679" y="525881"/>
            <a:ext cx="1819206" cy="331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0299" y="4800219"/>
            <a:ext cx="2507615" cy="3806825"/>
          </a:xfrm>
          <a:prstGeom prst="rect">
            <a:avLst/>
          </a:prstGeom>
          <a:ln w="12700">
            <a:solidFill>
              <a:srgbClr val="B8DA92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78105" marR="72390" algn="just">
              <a:lnSpc>
                <a:spcPct val="101800"/>
              </a:lnSpc>
              <a:spcBef>
                <a:spcPts val="370"/>
              </a:spcBef>
            </a:pPr>
            <a:r>
              <a:rPr sz="900" spc="-125" dirty="0">
                <a:solidFill>
                  <a:srgbClr val="231F20"/>
                </a:solidFill>
                <a:latin typeface="Arial"/>
                <a:cs typeface="Arial"/>
              </a:rPr>
              <a:t>Ez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idő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tájt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király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Voronyezsbe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érkezett,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ahol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akkor 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én szolgálatot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teljesítettem,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munkatársaim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közül 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sokan,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akik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egész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életükben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szakállat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viseltek,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meg 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kellett,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hogy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váljanak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tőle;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[…].</a:t>
            </a:r>
            <a:endParaRPr sz="900">
              <a:latin typeface="Arial"/>
              <a:cs typeface="Arial"/>
            </a:endParaRPr>
          </a:p>
          <a:p>
            <a:pPr marL="78105" marR="70485" algn="just">
              <a:lnSpc>
                <a:spcPct val="101800"/>
              </a:lnSpc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Ami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öltözködésüket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illeti,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ruha,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amelyet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az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oroszok 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általában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viseltek,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hosszú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öltözékből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állott,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amely 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lábszáruk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közepéig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ért,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oldalt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ráncokba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volt</a:t>
            </a:r>
            <a:r>
              <a:rPr sz="9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szedve, 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külsőre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kicsit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különbözött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női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szoknyáktól.</a:t>
            </a:r>
            <a:endParaRPr sz="900">
              <a:latin typeface="Arial"/>
              <a:cs typeface="Arial"/>
            </a:endParaRPr>
          </a:p>
          <a:p>
            <a:pPr marL="78105" marR="70485" algn="just">
              <a:lnSpc>
                <a:spcPct val="101800"/>
              </a:lnSpc>
            </a:pP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Ennek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következtében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cár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elhatározta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ennek 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az 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öltözéknek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megváltoztatását,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</a:t>
            </a:r>
            <a:r>
              <a:rPr sz="9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először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kiadta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parancsot,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hogy minden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bojárja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udvarhoz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kö- 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zel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állók,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akik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tőle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fizetést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kaptak,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kegyvesztés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terhe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mellett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öltözzenek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angol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divat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szerint,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ezüsttel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vagy  arannyal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kivarrt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vékony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posztókaftánba,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anyagi 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helyzetüktől</a:t>
            </a:r>
            <a:r>
              <a:rPr sz="9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függően.</a:t>
            </a:r>
            <a:r>
              <a:rPr sz="9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Ezek</a:t>
            </a:r>
            <a:r>
              <a:rPr sz="9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után</a:t>
            </a:r>
            <a:r>
              <a:rPr sz="9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Moszkva</a:t>
            </a:r>
            <a:r>
              <a:rPr sz="90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valameny-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nyi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kapujára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kifüggesztette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ezt 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angol</a:t>
            </a:r>
            <a:r>
              <a:rPr sz="900" spc="-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posztómin-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tát,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kihirdette,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hogy mindenki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(a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városba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árut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és 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élelmiszereket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hozó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egyszerű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parasztok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kivételével) 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köteles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magának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ruhát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varratni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erre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mintára,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és 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hogy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mindenki,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aki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nem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engedelmeskedik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ennek 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parancsnak,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város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kapuit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hosszú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kaftánban 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lépi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át, köteles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lesz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[…]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fizetni,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vagy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le kell</a:t>
            </a:r>
            <a:r>
              <a:rPr sz="900" spc="-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térdelnie 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város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kapuinál,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hogy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elvágják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kaftánját, 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és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olyan  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hosszú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darabbal megrövidítsék,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ami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termetéhez  mérve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feleslegesnek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mutatkozik,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ha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így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térden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áll.</a:t>
            </a:r>
            <a:endParaRPr sz="900">
              <a:latin typeface="Arial"/>
              <a:cs typeface="Arial"/>
            </a:endParaRPr>
          </a:p>
          <a:p>
            <a:pPr marL="652780" algn="just">
              <a:lnSpc>
                <a:spcPct val="100000"/>
              </a:lnSpc>
              <a:spcBef>
                <a:spcPts val="20"/>
              </a:spcBef>
            </a:pP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(J.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perry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angol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kapitány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feljegyzéseiből)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30450" y="8694166"/>
            <a:ext cx="2578735" cy="732155"/>
            <a:chOff x="630450" y="8694166"/>
            <a:chExt cx="2578735" cy="732155"/>
          </a:xfrm>
        </p:grpSpPr>
        <p:sp>
          <p:nvSpPr>
            <p:cNvPr id="13" name="object 13"/>
            <p:cNvSpPr/>
            <p:nvPr/>
          </p:nvSpPr>
          <p:spPr>
            <a:xfrm>
              <a:off x="630450" y="8694166"/>
              <a:ext cx="2578631" cy="7315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1852" y="8705583"/>
              <a:ext cx="2501265" cy="655320"/>
            </a:xfrm>
            <a:custGeom>
              <a:avLst/>
              <a:gdLst/>
              <a:ahLst/>
              <a:cxnLst/>
              <a:rect l="l" t="t" r="r" b="b"/>
              <a:pathLst>
                <a:path w="2501265" h="655320">
                  <a:moveTo>
                    <a:pt x="2501138" y="0"/>
                  </a:moveTo>
                  <a:lnTo>
                    <a:pt x="0" y="0"/>
                  </a:lnTo>
                  <a:lnTo>
                    <a:pt x="0" y="583171"/>
                  </a:lnTo>
                  <a:lnTo>
                    <a:pt x="1124" y="624801"/>
                  </a:lnTo>
                  <a:lnTo>
                    <a:pt x="8999" y="646179"/>
                  </a:lnTo>
                  <a:lnTo>
                    <a:pt x="30373" y="654055"/>
                  </a:lnTo>
                  <a:lnTo>
                    <a:pt x="71996" y="655180"/>
                  </a:lnTo>
                  <a:lnTo>
                    <a:pt x="2429129" y="655180"/>
                  </a:lnTo>
                  <a:lnTo>
                    <a:pt x="2470759" y="654055"/>
                  </a:lnTo>
                  <a:lnTo>
                    <a:pt x="2492136" y="646179"/>
                  </a:lnTo>
                  <a:lnTo>
                    <a:pt x="2500012" y="624801"/>
                  </a:lnTo>
                  <a:lnTo>
                    <a:pt x="2501138" y="583171"/>
                  </a:lnTo>
                  <a:lnTo>
                    <a:pt x="2501138" y="0"/>
                  </a:lnTo>
                  <a:close/>
                </a:path>
              </a:pathLst>
            </a:custGeom>
            <a:solidFill>
              <a:srgbClr val="DAE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04328" y="8739479"/>
            <a:ext cx="2374900" cy="58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 indent="-54610">
              <a:lnSpc>
                <a:spcPct val="100000"/>
              </a:lnSpc>
              <a:spcBef>
                <a:spcPts val="100"/>
              </a:spcBef>
              <a:buChar char="•"/>
              <a:tabLst>
                <a:tab pos="6731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Mi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állhatott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cár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rendelkezései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mögött?</a:t>
            </a:r>
            <a:endParaRPr sz="900">
              <a:latin typeface="Arial"/>
              <a:cs typeface="Arial"/>
            </a:endParaRPr>
          </a:p>
          <a:p>
            <a:pPr marL="66675" indent="-54610">
              <a:lnSpc>
                <a:spcPct val="100000"/>
              </a:lnSpc>
              <a:spcBef>
                <a:spcPts val="20"/>
              </a:spcBef>
              <a:buChar char="•"/>
              <a:tabLst>
                <a:tab pos="6731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Miért</a:t>
            </a:r>
            <a:r>
              <a:rPr sz="900" spc="-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zavarhatta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keleties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öltözék?</a:t>
            </a:r>
            <a:endParaRPr sz="900">
              <a:latin typeface="Arial"/>
              <a:cs typeface="Arial"/>
            </a:endParaRPr>
          </a:p>
          <a:p>
            <a:pPr marL="66675" marR="5080" indent="-54610">
              <a:lnSpc>
                <a:spcPct val="101800"/>
              </a:lnSpc>
              <a:buChar char="•"/>
              <a:tabLst>
                <a:tab pos="67310" algn="l"/>
              </a:tabLst>
            </a:pP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Milyen képet 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szeretett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volna kialakítani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az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oro-  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szokról?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8677" y="8702408"/>
            <a:ext cx="2507615" cy="661670"/>
            <a:chOff x="638677" y="8702408"/>
            <a:chExt cx="2507615" cy="661670"/>
          </a:xfrm>
        </p:grpSpPr>
        <p:sp>
          <p:nvSpPr>
            <p:cNvPr id="17" name="object 17"/>
            <p:cNvSpPr/>
            <p:nvPr/>
          </p:nvSpPr>
          <p:spPr>
            <a:xfrm>
              <a:off x="641852" y="8705583"/>
              <a:ext cx="2501265" cy="655320"/>
            </a:xfrm>
            <a:custGeom>
              <a:avLst/>
              <a:gdLst/>
              <a:ahLst/>
              <a:cxnLst/>
              <a:rect l="l" t="t" r="r" b="b"/>
              <a:pathLst>
                <a:path w="2501265" h="655320">
                  <a:moveTo>
                    <a:pt x="0" y="0"/>
                  </a:moveTo>
                  <a:lnTo>
                    <a:pt x="0" y="583171"/>
                  </a:lnTo>
                  <a:lnTo>
                    <a:pt x="1124" y="624801"/>
                  </a:lnTo>
                  <a:lnTo>
                    <a:pt x="8999" y="646179"/>
                  </a:lnTo>
                  <a:lnTo>
                    <a:pt x="30373" y="654055"/>
                  </a:lnTo>
                  <a:lnTo>
                    <a:pt x="71996" y="655180"/>
                  </a:lnTo>
                  <a:lnTo>
                    <a:pt x="2429129" y="655180"/>
                  </a:lnTo>
                  <a:lnTo>
                    <a:pt x="2470759" y="654055"/>
                  </a:lnTo>
                  <a:lnTo>
                    <a:pt x="2492136" y="646179"/>
                  </a:lnTo>
                  <a:lnTo>
                    <a:pt x="2500012" y="624801"/>
                  </a:lnTo>
                  <a:lnTo>
                    <a:pt x="2501138" y="583171"/>
                  </a:lnTo>
                  <a:lnTo>
                    <a:pt x="2501138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DAEB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2177" y="8715108"/>
              <a:ext cx="2381250" cy="0"/>
            </a:xfrm>
            <a:custGeom>
              <a:avLst/>
              <a:gdLst/>
              <a:ahLst/>
              <a:cxnLst/>
              <a:rect l="l" t="t" r="r" b="b"/>
              <a:pathLst>
                <a:path w="2381250">
                  <a:moveTo>
                    <a:pt x="0" y="0"/>
                  </a:moveTo>
                  <a:lnTo>
                    <a:pt x="2381211" y="0"/>
                  </a:lnTo>
                </a:path>
              </a:pathLst>
            </a:custGeom>
            <a:ln w="25400">
              <a:solidFill>
                <a:srgbClr val="00723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6583" y="8715108"/>
              <a:ext cx="2494915" cy="0"/>
            </a:xfrm>
            <a:custGeom>
              <a:avLst/>
              <a:gdLst/>
              <a:ahLst/>
              <a:cxnLst/>
              <a:rect l="l" t="t" r="r" b="b"/>
              <a:pathLst>
                <a:path w="2494915">
                  <a:moveTo>
                    <a:pt x="0" y="0"/>
                  </a:moveTo>
                  <a:lnTo>
                    <a:pt x="0" y="0"/>
                  </a:lnTo>
                </a:path>
                <a:path w="2494915">
                  <a:moveTo>
                    <a:pt x="2494597" y="0"/>
                  </a:moveTo>
                  <a:lnTo>
                    <a:pt x="2494597" y="0"/>
                  </a:lnTo>
                </a:path>
              </a:pathLst>
            </a:custGeom>
            <a:ln w="25400">
              <a:solidFill>
                <a:srgbClr val="0072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1502</Words>
  <Application>Microsoft Office PowerPoint</Application>
  <PresentationFormat>Egyéni</PresentationFormat>
  <Paragraphs>216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Office Theme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Fi_504011001_1_tor10_tk_2017_06_14.indd</dc:title>
  <dc:creator>Mitrovits Miklós</dc:creator>
  <cp:lastModifiedBy>Mitrovits Miklós</cp:lastModifiedBy>
  <cp:revision>1</cp:revision>
  <dcterms:created xsi:type="dcterms:W3CDTF">2020-03-14T12:24:16Z</dcterms:created>
  <dcterms:modified xsi:type="dcterms:W3CDTF">2020-03-14T12:23:51Z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2017-06-15T00:00:00Z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2020-03-14T00:00:00Z</vt:filetime>
  </property>
</Properties>
</file>